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84" r:id="rId15"/>
    <p:sldId id="285" r:id="rId16"/>
    <p:sldId id="290" r:id="rId17"/>
    <p:sldId id="291" r:id="rId18"/>
    <p:sldId id="288" r:id="rId19"/>
    <p:sldId id="289" r:id="rId20"/>
    <p:sldId id="292" r:id="rId21"/>
    <p:sldId id="293" r:id="rId22"/>
    <p:sldId id="269" r:id="rId23"/>
    <p:sldId id="275" r:id="rId24"/>
    <p:sldId id="270" r:id="rId25"/>
    <p:sldId id="271" r:id="rId26"/>
    <p:sldId id="296" r:id="rId27"/>
    <p:sldId id="297" r:id="rId28"/>
    <p:sldId id="294" r:id="rId29"/>
    <p:sldId id="295" r:id="rId30"/>
    <p:sldId id="272" r:id="rId31"/>
    <p:sldId id="273" r:id="rId32"/>
    <p:sldId id="276" r:id="rId33"/>
    <p:sldId id="274" r:id="rId34"/>
    <p:sldId id="277" r:id="rId35"/>
    <p:sldId id="278" r:id="rId36"/>
    <p:sldId id="279" r:id="rId37"/>
    <p:sldId id="280" r:id="rId38"/>
    <p:sldId id="281" r:id="rId39"/>
    <p:sldId id="282" r:id="rId40"/>
    <p:sldId id="283" r:id="rId41"/>
    <p:sldId id="286" r:id="rId42"/>
    <p:sldId id="287" r:id="rId43"/>
    <p:sldId id="298" r:id="rId44"/>
  </p:sldIdLst>
  <p:sldSz cx="12192000" cy="6858000"/>
  <p:notesSz cx="6858000" cy="9144000"/>
  <p:defaultTextStyle>
    <a:defPPr>
      <a:defRPr lang="et-E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7" autoAdjust="0"/>
    <p:restoredTop sz="94660"/>
  </p:normalViewPr>
  <p:slideViewPr>
    <p:cSldViewPr snapToGrid="0">
      <p:cViewPr varScale="1">
        <p:scale>
          <a:sx n="84" d="100"/>
          <a:sy n="84" d="100"/>
        </p:scale>
        <p:origin x="12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itelsla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alkiri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t-EE" smtClean="0"/>
              <a:t>Muutke pealkirja laadi</a:t>
            </a:r>
            <a:endParaRPr lang="et-EE"/>
          </a:p>
        </p:txBody>
      </p:sp>
      <p:sp>
        <p:nvSpPr>
          <p:cNvPr id="3" name="Alapealkiri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t-EE" smtClean="0"/>
              <a:t>Klõpsake laadi muutmiseks</a:t>
            </a:r>
            <a:endParaRPr lang="et-EE"/>
          </a:p>
        </p:txBody>
      </p:sp>
      <p:sp>
        <p:nvSpPr>
          <p:cNvPr id="4" name="Kuupäeva kohatäid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DDDCC-4B1C-43D0-ABC9-470796831155}" type="datetimeFigureOut">
              <a:rPr lang="et-EE" smtClean="0"/>
              <a:t>20.05.2015</a:t>
            </a:fld>
            <a:endParaRPr lang="et-EE"/>
          </a:p>
        </p:txBody>
      </p:sp>
      <p:sp>
        <p:nvSpPr>
          <p:cNvPr id="5" name="Jaluse kohatäid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t-EE"/>
          </a:p>
        </p:txBody>
      </p:sp>
      <p:sp>
        <p:nvSpPr>
          <p:cNvPr id="6" name="Slaidinumbri kohatä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1558E-969A-48E5-9D2C-218C2BC51E8B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37357343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itel ja vertikaal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alkiri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smtClean="0"/>
              <a:t>Muutke pealkirja laadi</a:t>
            </a:r>
            <a:endParaRPr lang="et-EE"/>
          </a:p>
        </p:txBody>
      </p:sp>
      <p:sp>
        <p:nvSpPr>
          <p:cNvPr id="3" name="Vertikaalteksti kohatäid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t-EE" smtClean="0"/>
              <a:t>Muutke teksti laade</a:t>
            </a:r>
          </a:p>
          <a:p>
            <a:pPr lvl="1"/>
            <a:r>
              <a:rPr lang="et-EE" smtClean="0"/>
              <a:t>Teine tase</a:t>
            </a:r>
          </a:p>
          <a:p>
            <a:pPr lvl="2"/>
            <a:r>
              <a:rPr lang="et-EE" smtClean="0"/>
              <a:t>Kolmas tase</a:t>
            </a:r>
          </a:p>
          <a:p>
            <a:pPr lvl="3"/>
            <a:r>
              <a:rPr lang="et-EE" smtClean="0"/>
              <a:t>Neljas tase</a:t>
            </a:r>
          </a:p>
          <a:p>
            <a:pPr lvl="4"/>
            <a:r>
              <a:rPr lang="et-EE" smtClean="0"/>
              <a:t>Viies tase</a:t>
            </a:r>
            <a:endParaRPr lang="et-EE"/>
          </a:p>
        </p:txBody>
      </p:sp>
      <p:sp>
        <p:nvSpPr>
          <p:cNvPr id="4" name="Kuupäeva kohatäid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DDDCC-4B1C-43D0-ABC9-470796831155}" type="datetimeFigureOut">
              <a:rPr lang="et-EE" smtClean="0"/>
              <a:t>20.05.2015</a:t>
            </a:fld>
            <a:endParaRPr lang="et-EE"/>
          </a:p>
        </p:txBody>
      </p:sp>
      <p:sp>
        <p:nvSpPr>
          <p:cNvPr id="5" name="Jaluse kohatäid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t-EE"/>
          </a:p>
        </p:txBody>
      </p:sp>
      <p:sp>
        <p:nvSpPr>
          <p:cNvPr id="6" name="Slaidinumbri kohatä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1558E-969A-48E5-9D2C-218C2BC51E8B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1992577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altiitel ja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alti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t-EE" smtClean="0"/>
              <a:t>Muutke pealkirja laadi</a:t>
            </a:r>
            <a:endParaRPr lang="et-EE"/>
          </a:p>
        </p:txBody>
      </p:sp>
      <p:sp>
        <p:nvSpPr>
          <p:cNvPr id="3" name="Vertikaalteksti kohatäide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t-EE" smtClean="0"/>
              <a:t>Muutke teksti laade</a:t>
            </a:r>
          </a:p>
          <a:p>
            <a:pPr lvl="1"/>
            <a:r>
              <a:rPr lang="et-EE" smtClean="0"/>
              <a:t>Teine tase</a:t>
            </a:r>
          </a:p>
          <a:p>
            <a:pPr lvl="2"/>
            <a:r>
              <a:rPr lang="et-EE" smtClean="0"/>
              <a:t>Kolmas tase</a:t>
            </a:r>
          </a:p>
          <a:p>
            <a:pPr lvl="3"/>
            <a:r>
              <a:rPr lang="et-EE" smtClean="0"/>
              <a:t>Neljas tase</a:t>
            </a:r>
          </a:p>
          <a:p>
            <a:pPr lvl="4"/>
            <a:r>
              <a:rPr lang="et-EE" smtClean="0"/>
              <a:t>Viies tase</a:t>
            </a:r>
            <a:endParaRPr lang="et-EE"/>
          </a:p>
        </p:txBody>
      </p:sp>
      <p:sp>
        <p:nvSpPr>
          <p:cNvPr id="4" name="Kuupäeva kohatäid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DDDCC-4B1C-43D0-ABC9-470796831155}" type="datetimeFigureOut">
              <a:rPr lang="et-EE" smtClean="0"/>
              <a:t>20.05.2015</a:t>
            </a:fld>
            <a:endParaRPr lang="et-EE"/>
          </a:p>
        </p:txBody>
      </p:sp>
      <p:sp>
        <p:nvSpPr>
          <p:cNvPr id="5" name="Jaluse kohatäid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t-EE"/>
          </a:p>
        </p:txBody>
      </p:sp>
      <p:sp>
        <p:nvSpPr>
          <p:cNvPr id="6" name="Slaidinumbri kohatä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1558E-969A-48E5-9D2C-218C2BC51E8B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3099122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Pealkiri ja sis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alkiri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smtClean="0"/>
              <a:t>Muutke pealkirja laadi</a:t>
            </a:r>
            <a:endParaRPr lang="et-EE"/>
          </a:p>
        </p:txBody>
      </p:sp>
      <p:sp>
        <p:nvSpPr>
          <p:cNvPr id="3" name="Sisu kohatäid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t-EE" smtClean="0"/>
              <a:t>Muutke teksti laade</a:t>
            </a:r>
          </a:p>
          <a:p>
            <a:pPr lvl="1"/>
            <a:r>
              <a:rPr lang="et-EE" smtClean="0"/>
              <a:t>Teine tase</a:t>
            </a:r>
          </a:p>
          <a:p>
            <a:pPr lvl="2"/>
            <a:r>
              <a:rPr lang="et-EE" smtClean="0"/>
              <a:t>Kolmas tase</a:t>
            </a:r>
          </a:p>
          <a:p>
            <a:pPr lvl="3"/>
            <a:r>
              <a:rPr lang="et-EE" smtClean="0"/>
              <a:t>Neljas tase</a:t>
            </a:r>
          </a:p>
          <a:p>
            <a:pPr lvl="4"/>
            <a:r>
              <a:rPr lang="et-EE" smtClean="0"/>
              <a:t>Viies tase</a:t>
            </a:r>
            <a:endParaRPr lang="et-EE"/>
          </a:p>
        </p:txBody>
      </p:sp>
      <p:sp>
        <p:nvSpPr>
          <p:cNvPr id="4" name="Kuupäeva kohatäid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DDDCC-4B1C-43D0-ABC9-470796831155}" type="datetimeFigureOut">
              <a:rPr lang="et-EE" smtClean="0"/>
              <a:t>20.05.2015</a:t>
            </a:fld>
            <a:endParaRPr lang="et-EE"/>
          </a:p>
        </p:txBody>
      </p:sp>
      <p:sp>
        <p:nvSpPr>
          <p:cNvPr id="5" name="Jaluse kohatäid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t-EE"/>
          </a:p>
        </p:txBody>
      </p:sp>
      <p:sp>
        <p:nvSpPr>
          <p:cNvPr id="6" name="Slaidinumbri kohatä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1558E-969A-48E5-9D2C-218C2BC51E8B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20699213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Jaotise pä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alkiri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t-EE" smtClean="0"/>
              <a:t>Muutke pealkirja laadi</a:t>
            </a:r>
            <a:endParaRPr lang="et-EE"/>
          </a:p>
        </p:txBody>
      </p:sp>
      <p:sp>
        <p:nvSpPr>
          <p:cNvPr id="3" name="Teksti kohatäid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t-EE" smtClean="0"/>
              <a:t>Muutke teksti laade</a:t>
            </a:r>
          </a:p>
        </p:txBody>
      </p:sp>
      <p:sp>
        <p:nvSpPr>
          <p:cNvPr id="4" name="Kuupäeva kohatäid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DDDCC-4B1C-43D0-ABC9-470796831155}" type="datetimeFigureOut">
              <a:rPr lang="et-EE" smtClean="0"/>
              <a:t>20.05.2015</a:t>
            </a:fld>
            <a:endParaRPr lang="et-EE"/>
          </a:p>
        </p:txBody>
      </p:sp>
      <p:sp>
        <p:nvSpPr>
          <p:cNvPr id="5" name="Jaluse kohatäid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t-EE"/>
          </a:p>
        </p:txBody>
      </p:sp>
      <p:sp>
        <p:nvSpPr>
          <p:cNvPr id="6" name="Slaidinumbri kohatä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1558E-969A-48E5-9D2C-218C2BC51E8B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24327127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Kaks sis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alkiri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smtClean="0"/>
              <a:t>Muutke pealkirja laadi</a:t>
            </a:r>
            <a:endParaRPr lang="et-EE"/>
          </a:p>
        </p:txBody>
      </p:sp>
      <p:sp>
        <p:nvSpPr>
          <p:cNvPr id="3" name="Sisu kohatäide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t-EE" smtClean="0"/>
              <a:t>Muutke teksti laade</a:t>
            </a:r>
          </a:p>
          <a:p>
            <a:pPr lvl="1"/>
            <a:r>
              <a:rPr lang="et-EE" smtClean="0"/>
              <a:t>Teine tase</a:t>
            </a:r>
          </a:p>
          <a:p>
            <a:pPr lvl="2"/>
            <a:r>
              <a:rPr lang="et-EE" smtClean="0"/>
              <a:t>Kolmas tase</a:t>
            </a:r>
          </a:p>
          <a:p>
            <a:pPr lvl="3"/>
            <a:r>
              <a:rPr lang="et-EE" smtClean="0"/>
              <a:t>Neljas tase</a:t>
            </a:r>
          </a:p>
          <a:p>
            <a:pPr lvl="4"/>
            <a:r>
              <a:rPr lang="et-EE" smtClean="0"/>
              <a:t>Viies tase</a:t>
            </a:r>
            <a:endParaRPr lang="et-EE"/>
          </a:p>
        </p:txBody>
      </p:sp>
      <p:sp>
        <p:nvSpPr>
          <p:cNvPr id="4" name="Sisu kohatäide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t-EE" smtClean="0"/>
              <a:t>Muutke teksti laade</a:t>
            </a:r>
          </a:p>
          <a:p>
            <a:pPr lvl="1"/>
            <a:r>
              <a:rPr lang="et-EE" smtClean="0"/>
              <a:t>Teine tase</a:t>
            </a:r>
          </a:p>
          <a:p>
            <a:pPr lvl="2"/>
            <a:r>
              <a:rPr lang="et-EE" smtClean="0"/>
              <a:t>Kolmas tase</a:t>
            </a:r>
          </a:p>
          <a:p>
            <a:pPr lvl="3"/>
            <a:r>
              <a:rPr lang="et-EE" smtClean="0"/>
              <a:t>Neljas tase</a:t>
            </a:r>
          </a:p>
          <a:p>
            <a:pPr lvl="4"/>
            <a:r>
              <a:rPr lang="et-EE" smtClean="0"/>
              <a:t>Viies tase</a:t>
            </a:r>
            <a:endParaRPr lang="et-EE"/>
          </a:p>
        </p:txBody>
      </p:sp>
      <p:sp>
        <p:nvSpPr>
          <p:cNvPr id="5" name="Kuupäeva kohatäid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DDDCC-4B1C-43D0-ABC9-470796831155}" type="datetimeFigureOut">
              <a:rPr lang="et-EE" smtClean="0"/>
              <a:t>20.05.2015</a:t>
            </a:fld>
            <a:endParaRPr lang="et-EE"/>
          </a:p>
        </p:txBody>
      </p:sp>
      <p:sp>
        <p:nvSpPr>
          <p:cNvPr id="6" name="Jaluse kohatäid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t-EE"/>
          </a:p>
        </p:txBody>
      </p:sp>
      <p:sp>
        <p:nvSpPr>
          <p:cNvPr id="7" name="Slaidinumbri kohatä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1558E-969A-48E5-9D2C-218C2BC51E8B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35063642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õrdl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alkiri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t-EE" smtClean="0"/>
              <a:t>Muutke pealkirja laadi</a:t>
            </a:r>
            <a:endParaRPr lang="et-EE"/>
          </a:p>
        </p:txBody>
      </p:sp>
      <p:sp>
        <p:nvSpPr>
          <p:cNvPr id="3" name="Teksti kohatäid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t-EE" smtClean="0"/>
              <a:t>Muutke teksti laade</a:t>
            </a:r>
          </a:p>
        </p:txBody>
      </p:sp>
      <p:sp>
        <p:nvSpPr>
          <p:cNvPr id="4" name="Sisu kohatäide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t-EE" smtClean="0"/>
              <a:t>Muutke teksti laade</a:t>
            </a:r>
          </a:p>
          <a:p>
            <a:pPr lvl="1"/>
            <a:r>
              <a:rPr lang="et-EE" smtClean="0"/>
              <a:t>Teine tase</a:t>
            </a:r>
          </a:p>
          <a:p>
            <a:pPr lvl="2"/>
            <a:r>
              <a:rPr lang="et-EE" smtClean="0"/>
              <a:t>Kolmas tase</a:t>
            </a:r>
          </a:p>
          <a:p>
            <a:pPr lvl="3"/>
            <a:r>
              <a:rPr lang="et-EE" smtClean="0"/>
              <a:t>Neljas tase</a:t>
            </a:r>
          </a:p>
          <a:p>
            <a:pPr lvl="4"/>
            <a:r>
              <a:rPr lang="et-EE" smtClean="0"/>
              <a:t>Viies tase</a:t>
            </a:r>
            <a:endParaRPr lang="et-EE"/>
          </a:p>
        </p:txBody>
      </p:sp>
      <p:sp>
        <p:nvSpPr>
          <p:cNvPr id="5" name="Teksti kohatäid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t-EE" smtClean="0"/>
              <a:t>Muutke teksti laade</a:t>
            </a:r>
          </a:p>
        </p:txBody>
      </p:sp>
      <p:sp>
        <p:nvSpPr>
          <p:cNvPr id="6" name="Sisu kohatäide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t-EE" smtClean="0"/>
              <a:t>Muutke teksti laade</a:t>
            </a:r>
          </a:p>
          <a:p>
            <a:pPr lvl="1"/>
            <a:r>
              <a:rPr lang="et-EE" smtClean="0"/>
              <a:t>Teine tase</a:t>
            </a:r>
          </a:p>
          <a:p>
            <a:pPr lvl="2"/>
            <a:r>
              <a:rPr lang="et-EE" smtClean="0"/>
              <a:t>Kolmas tase</a:t>
            </a:r>
          </a:p>
          <a:p>
            <a:pPr lvl="3"/>
            <a:r>
              <a:rPr lang="et-EE" smtClean="0"/>
              <a:t>Neljas tase</a:t>
            </a:r>
          </a:p>
          <a:p>
            <a:pPr lvl="4"/>
            <a:r>
              <a:rPr lang="et-EE" smtClean="0"/>
              <a:t>Viies tase</a:t>
            </a:r>
            <a:endParaRPr lang="et-EE"/>
          </a:p>
        </p:txBody>
      </p:sp>
      <p:sp>
        <p:nvSpPr>
          <p:cNvPr id="7" name="Kuupäeva kohatäid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DDDCC-4B1C-43D0-ABC9-470796831155}" type="datetimeFigureOut">
              <a:rPr lang="et-EE" smtClean="0"/>
              <a:t>20.05.2015</a:t>
            </a:fld>
            <a:endParaRPr lang="et-EE"/>
          </a:p>
        </p:txBody>
      </p:sp>
      <p:sp>
        <p:nvSpPr>
          <p:cNvPr id="8" name="Jaluse kohatäid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t-EE"/>
          </a:p>
        </p:txBody>
      </p:sp>
      <p:sp>
        <p:nvSpPr>
          <p:cNvPr id="9" name="Slaidinumbri kohatä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1558E-969A-48E5-9D2C-218C2BC51E8B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26062064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inult pealkir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alkiri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smtClean="0"/>
              <a:t>Muutke pealkirja laadi</a:t>
            </a:r>
            <a:endParaRPr lang="et-EE"/>
          </a:p>
        </p:txBody>
      </p:sp>
      <p:sp>
        <p:nvSpPr>
          <p:cNvPr id="3" name="Kuupäeva kohatäid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DDDCC-4B1C-43D0-ABC9-470796831155}" type="datetimeFigureOut">
              <a:rPr lang="et-EE" smtClean="0"/>
              <a:t>20.05.2015</a:t>
            </a:fld>
            <a:endParaRPr lang="et-EE"/>
          </a:p>
        </p:txBody>
      </p:sp>
      <p:sp>
        <p:nvSpPr>
          <p:cNvPr id="4" name="Jaluse kohatäid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t-EE"/>
          </a:p>
        </p:txBody>
      </p:sp>
      <p:sp>
        <p:nvSpPr>
          <p:cNvPr id="5" name="Slaidinumbri kohatä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1558E-969A-48E5-9D2C-218C2BC51E8B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31850259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üh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uupäeva kohatäid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DDDCC-4B1C-43D0-ABC9-470796831155}" type="datetimeFigureOut">
              <a:rPr lang="et-EE" smtClean="0"/>
              <a:t>20.05.2015</a:t>
            </a:fld>
            <a:endParaRPr lang="et-EE"/>
          </a:p>
        </p:txBody>
      </p:sp>
      <p:sp>
        <p:nvSpPr>
          <p:cNvPr id="3" name="Jaluse kohatäid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t-EE"/>
          </a:p>
        </p:txBody>
      </p:sp>
      <p:sp>
        <p:nvSpPr>
          <p:cNvPr id="4" name="Slaidinumbri kohatä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1558E-969A-48E5-9D2C-218C2BC51E8B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25355029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Pealdisega sis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alkiri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t-EE" smtClean="0"/>
              <a:t>Muutke pealkirja laadi</a:t>
            </a:r>
            <a:endParaRPr lang="et-EE"/>
          </a:p>
        </p:txBody>
      </p:sp>
      <p:sp>
        <p:nvSpPr>
          <p:cNvPr id="3" name="Sisu kohatäide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t-EE" smtClean="0"/>
              <a:t>Muutke teksti laade</a:t>
            </a:r>
          </a:p>
          <a:p>
            <a:pPr lvl="1"/>
            <a:r>
              <a:rPr lang="et-EE" smtClean="0"/>
              <a:t>Teine tase</a:t>
            </a:r>
          </a:p>
          <a:p>
            <a:pPr lvl="2"/>
            <a:r>
              <a:rPr lang="et-EE" smtClean="0"/>
              <a:t>Kolmas tase</a:t>
            </a:r>
          </a:p>
          <a:p>
            <a:pPr lvl="3"/>
            <a:r>
              <a:rPr lang="et-EE" smtClean="0"/>
              <a:t>Neljas tase</a:t>
            </a:r>
          </a:p>
          <a:p>
            <a:pPr lvl="4"/>
            <a:r>
              <a:rPr lang="et-EE" smtClean="0"/>
              <a:t>Viies tase</a:t>
            </a:r>
            <a:endParaRPr lang="et-EE"/>
          </a:p>
        </p:txBody>
      </p:sp>
      <p:sp>
        <p:nvSpPr>
          <p:cNvPr id="4" name="Teksti kohatäid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t-EE" smtClean="0"/>
              <a:t>Muutke teksti laade</a:t>
            </a:r>
          </a:p>
        </p:txBody>
      </p:sp>
      <p:sp>
        <p:nvSpPr>
          <p:cNvPr id="5" name="Kuupäeva kohatäid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DDDCC-4B1C-43D0-ABC9-470796831155}" type="datetimeFigureOut">
              <a:rPr lang="et-EE" smtClean="0"/>
              <a:t>20.05.2015</a:t>
            </a:fld>
            <a:endParaRPr lang="et-EE"/>
          </a:p>
        </p:txBody>
      </p:sp>
      <p:sp>
        <p:nvSpPr>
          <p:cNvPr id="6" name="Jaluse kohatäid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t-EE"/>
          </a:p>
        </p:txBody>
      </p:sp>
      <p:sp>
        <p:nvSpPr>
          <p:cNvPr id="7" name="Slaidinumbri kohatä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1558E-969A-48E5-9D2C-218C2BC51E8B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33653117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ldiallkirjaga pi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alkiri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t-EE" smtClean="0"/>
              <a:t>Muutke pealkirja laadi</a:t>
            </a:r>
            <a:endParaRPr lang="et-EE"/>
          </a:p>
        </p:txBody>
      </p:sp>
      <p:sp>
        <p:nvSpPr>
          <p:cNvPr id="3" name="Pildi kohatäid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t-EE"/>
          </a:p>
        </p:txBody>
      </p:sp>
      <p:sp>
        <p:nvSpPr>
          <p:cNvPr id="4" name="Teksti kohatäid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t-EE" smtClean="0"/>
              <a:t>Muutke teksti laade</a:t>
            </a:r>
          </a:p>
        </p:txBody>
      </p:sp>
      <p:sp>
        <p:nvSpPr>
          <p:cNvPr id="5" name="Kuupäeva kohatäid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DDDCC-4B1C-43D0-ABC9-470796831155}" type="datetimeFigureOut">
              <a:rPr lang="et-EE" smtClean="0"/>
              <a:t>20.05.2015</a:t>
            </a:fld>
            <a:endParaRPr lang="et-EE"/>
          </a:p>
        </p:txBody>
      </p:sp>
      <p:sp>
        <p:nvSpPr>
          <p:cNvPr id="6" name="Jaluse kohatäid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t-EE"/>
          </a:p>
        </p:txBody>
      </p:sp>
      <p:sp>
        <p:nvSpPr>
          <p:cNvPr id="7" name="Slaidinumbri kohatä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1558E-969A-48E5-9D2C-218C2BC51E8B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3759439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alkirja kohatäid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t-EE" smtClean="0"/>
              <a:t>Muutke pealkirja laadi</a:t>
            </a:r>
            <a:endParaRPr lang="et-EE"/>
          </a:p>
        </p:txBody>
      </p:sp>
      <p:sp>
        <p:nvSpPr>
          <p:cNvPr id="3" name="Teksti kohatäid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t-EE" smtClean="0"/>
              <a:t>Muutke teksti laade</a:t>
            </a:r>
          </a:p>
          <a:p>
            <a:pPr lvl="1"/>
            <a:r>
              <a:rPr lang="et-EE" smtClean="0"/>
              <a:t>Teine tase</a:t>
            </a:r>
          </a:p>
          <a:p>
            <a:pPr lvl="2"/>
            <a:r>
              <a:rPr lang="et-EE" smtClean="0"/>
              <a:t>Kolmas tase</a:t>
            </a:r>
          </a:p>
          <a:p>
            <a:pPr lvl="3"/>
            <a:r>
              <a:rPr lang="et-EE" smtClean="0"/>
              <a:t>Neljas tase</a:t>
            </a:r>
          </a:p>
          <a:p>
            <a:pPr lvl="4"/>
            <a:r>
              <a:rPr lang="et-EE" smtClean="0"/>
              <a:t>Viies tase</a:t>
            </a:r>
            <a:endParaRPr lang="et-EE"/>
          </a:p>
        </p:txBody>
      </p:sp>
      <p:sp>
        <p:nvSpPr>
          <p:cNvPr id="4" name="Kuupäeva kohatäid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9DDDCC-4B1C-43D0-ABC9-470796831155}" type="datetimeFigureOut">
              <a:rPr lang="et-EE" smtClean="0"/>
              <a:t>20.05.2015</a:t>
            </a:fld>
            <a:endParaRPr lang="et-EE"/>
          </a:p>
        </p:txBody>
      </p:sp>
      <p:sp>
        <p:nvSpPr>
          <p:cNvPr id="5" name="Jaluse kohatäid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t-EE"/>
          </a:p>
        </p:txBody>
      </p:sp>
      <p:sp>
        <p:nvSpPr>
          <p:cNvPr id="6" name="Slaidinumbri kohatäid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41558E-969A-48E5-9D2C-218C2BC51E8B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161984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t-E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alkiri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t-EE" b="1" dirty="0" smtClean="0"/>
              <a:t>SÖÖDAVAD JA TERVISLIKUD ÕIED</a:t>
            </a:r>
            <a:endParaRPr lang="et-EE" b="1" dirty="0"/>
          </a:p>
        </p:txBody>
      </p:sp>
      <p:sp>
        <p:nvSpPr>
          <p:cNvPr id="3" name="Alapealkiri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t-EE" dirty="0" smtClean="0"/>
              <a:t>Toivo Niiberg </a:t>
            </a:r>
            <a:r>
              <a:rPr lang="et-EE" dirty="0" err="1" smtClean="0"/>
              <a:t>MSc</a:t>
            </a:r>
            <a:endParaRPr lang="et-EE" dirty="0" smtClean="0"/>
          </a:p>
          <a:p>
            <a:endParaRPr lang="et-EE" dirty="0"/>
          </a:p>
        </p:txBody>
      </p:sp>
    </p:spTree>
    <p:extLst>
      <p:ext uri="{BB962C8B-B14F-4D97-AF65-F5344CB8AC3E}">
        <p14:creationId xmlns:p14="http://schemas.microsoft.com/office/powerpoint/2010/main" val="11100115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alkiri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b="1" dirty="0" smtClean="0"/>
              <a:t>AED-RAUDÜRT			</a:t>
            </a:r>
            <a:r>
              <a:rPr lang="et-EE" b="1" dirty="0" err="1" smtClean="0"/>
              <a:t>Verbena</a:t>
            </a:r>
            <a:r>
              <a:rPr lang="et-EE" b="1" dirty="0" smtClean="0"/>
              <a:t> </a:t>
            </a:r>
            <a:r>
              <a:rPr lang="et-EE" b="1" dirty="0" err="1" smtClean="0"/>
              <a:t>hybrida</a:t>
            </a:r>
            <a:endParaRPr lang="et-EE" b="1" dirty="0"/>
          </a:p>
        </p:txBody>
      </p:sp>
      <p:pic>
        <p:nvPicPr>
          <p:cNvPr id="6146" name="Picture 2" descr="https://classconnection.s3.amazonaws.com/822/flashcards/706822/jpg/verbena_x_hybrida135156041907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3869" y="1825625"/>
            <a:ext cx="5384261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31295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alkiri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b="1" dirty="0" smtClean="0"/>
              <a:t>RAUDÜRDI RAVIOMADUSED</a:t>
            </a:r>
            <a:endParaRPr lang="et-EE" b="1" dirty="0"/>
          </a:p>
        </p:txBody>
      </p:sp>
      <p:sp>
        <p:nvSpPr>
          <p:cNvPr id="3" name="Sisu kohatäid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t-EE" dirty="0" smtClean="0"/>
              <a:t>Eakatele </a:t>
            </a:r>
            <a:r>
              <a:rPr lang="et-EE" dirty="0" err="1" smtClean="0"/>
              <a:t>üldtugevdav</a:t>
            </a:r>
            <a:r>
              <a:rPr lang="et-EE" dirty="0" smtClean="0"/>
              <a:t> vahend</a:t>
            </a:r>
          </a:p>
          <a:p>
            <a:r>
              <a:rPr lang="et-EE" dirty="0" smtClean="0"/>
              <a:t>Ergutab hormonaalsüsteemi</a:t>
            </a:r>
          </a:p>
          <a:p>
            <a:r>
              <a:rPr lang="et-EE" dirty="0" smtClean="0"/>
              <a:t>Vähendab öist higistamist</a:t>
            </a:r>
          </a:p>
          <a:p>
            <a:r>
              <a:rPr lang="et-EE" dirty="0" smtClean="0"/>
              <a:t>Kergendab bronhiiti ja astmat</a:t>
            </a:r>
          </a:p>
          <a:p>
            <a:r>
              <a:rPr lang="et-EE" dirty="0" smtClean="0"/>
              <a:t>Soodustab sügava une teket</a:t>
            </a:r>
          </a:p>
          <a:p>
            <a:r>
              <a:rPr lang="et-EE" dirty="0" smtClean="0"/>
              <a:t>Turgutab ja ravib maksa</a:t>
            </a:r>
            <a:endParaRPr lang="et-EE" dirty="0"/>
          </a:p>
        </p:txBody>
      </p:sp>
    </p:spTree>
    <p:extLst>
      <p:ext uri="{BB962C8B-B14F-4D97-AF65-F5344CB8AC3E}">
        <p14:creationId xmlns:p14="http://schemas.microsoft.com/office/powerpoint/2010/main" val="33006942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alkiri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t-EE" b="1" dirty="0" smtClean="0"/>
              <a:t/>
            </a:r>
            <a:br>
              <a:rPr lang="et-EE" b="1" dirty="0" smtClean="0"/>
            </a:br>
            <a:r>
              <a:rPr lang="et-EE" b="1" dirty="0" smtClean="0"/>
              <a:t>KELLUKAD 				</a:t>
            </a:r>
            <a:r>
              <a:rPr lang="et-EE" i="1" dirty="0" err="1" smtClean="0"/>
              <a:t>Campanula</a:t>
            </a:r>
            <a:r>
              <a:rPr lang="et-EE" dirty="0"/>
              <a:t/>
            </a:r>
            <a:br>
              <a:rPr lang="et-EE" dirty="0"/>
            </a:br>
            <a:endParaRPr lang="et-EE" b="1" dirty="0"/>
          </a:p>
        </p:txBody>
      </p:sp>
      <p:sp>
        <p:nvSpPr>
          <p:cNvPr id="6" name="Teksti kohatäide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t-EE" dirty="0" err="1" smtClean="0"/>
              <a:t>Suureõieline</a:t>
            </a:r>
            <a:r>
              <a:rPr lang="et-EE" dirty="0" smtClean="0"/>
              <a:t> kellukas</a:t>
            </a:r>
            <a:endParaRPr lang="et-EE" dirty="0"/>
          </a:p>
        </p:txBody>
      </p:sp>
      <p:sp>
        <p:nvSpPr>
          <p:cNvPr id="8" name="Teksti kohatäide 7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t-EE" dirty="0" smtClean="0"/>
              <a:t>Ümaralehine kellukas</a:t>
            </a:r>
            <a:endParaRPr lang="et-EE" dirty="0"/>
          </a:p>
        </p:txBody>
      </p:sp>
      <p:pic>
        <p:nvPicPr>
          <p:cNvPr id="7170" name="Picture 2" descr="http://newfs.s3.amazonaws.com/taxon-images-1000s1000/Campanulaceae/campanula-persicifolia-fl-pdrobot-c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289" y="2505075"/>
            <a:ext cx="4912784" cy="3684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www.fs.fed.us/wildflowers/regions/eastern/PointeAuxChenes/images/Harebells_lg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7402" y="2505075"/>
            <a:ext cx="4912784" cy="3684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1772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ealkiri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b="1" dirty="0" smtClean="0"/>
              <a:t>KELLUKATE RAVIOMADUSED</a:t>
            </a:r>
            <a:endParaRPr lang="et-EE" b="1" dirty="0"/>
          </a:p>
        </p:txBody>
      </p:sp>
      <p:sp>
        <p:nvSpPr>
          <p:cNvPr id="8" name="Sisu kohatäide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t-EE" dirty="0" smtClean="0"/>
              <a:t>Vähendavad </a:t>
            </a:r>
            <a:r>
              <a:rPr lang="et-EE" dirty="0" err="1" smtClean="0"/>
              <a:t>oksüdatiivset</a:t>
            </a:r>
            <a:r>
              <a:rPr lang="et-EE" dirty="0" smtClean="0"/>
              <a:t> stressi</a:t>
            </a:r>
          </a:p>
          <a:p>
            <a:r>
              <a:rPr lang="et-EE" dirty="0" smtClean="0"/>
              <a:t>Vähendavad köha</a:t>
            </a:r>
          </a:p>
          <a:p>
            <a:r>
              <a:rPr lang="et-EE" dirty="0" smtClean="0"/>
              <a:t>Lahtistavad röga</a:t>
            </a:r>
          </a:p>
          <a:p>
            <a:r>
              <a:rPr lang="et-EE" dirty="0" smtClean="0"/>
              <a:t>Parandavad ainevahetust </a:t>
            </a:r>
          </a:p>
          <a:p>
            <a:r>
              <a:rPr lang="et-EE" dirty="0" smtClean="0"/>
              <a:t>Tugevdavad </a:t>
            </a:r>
            <a:r>
              <a:rPr lang="et-EE" dirty="0" err="1" smtClean="0"/>
              <a:t>immunsüsteemi</a:t>
            </a:r>
            <a:endParaRPr lang="et-EE" dirty="0"/>
          </a:p>
        </p:txBody>
      </p:sp>
    </p:spTree>
    <p:extLst>
      <p:ext uri="{BB962C8B-B14F-4D97-AF65-F5344CB8AC3E}">
        <p14:creationId xmlns:p14="http://schemas.microsoft.com/office/powerpoint/2010/main" val="14712233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alkiri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t-EE" dirty="0" smtClean="0"/>
              <a:t/>
            </a:r>
            <a:br>
              <a:rPr lang="et-EE" dirty="0" smtClean="0"/>
            </a:br>
            <a:r>
              <a:rPr lang="et-EE" dirty="0" smtClean="0"/>
              <a:t>MUNGALILL 			</a:t>
            </a:r>
            <a:r>
              <a:rPr lang="et-EE" i="1" dirty="0" err="1" smtClean="0"/>
              <a:t>Tropaeolum</a:t>
            </a:r>
            <a:r>
              <a:rPr lang="et-EE" i="1" dirty="0" smtClean="0"/>
              <a:t> </a:t>
            </a:r>
            <a:r>
              <a:rPr lang="et-EE" dirty="0"/>
              <a:t/>
            </a:r>
            <a:br>
              <a:rPr lang="et-EE" dirty="0"/>
            </a:br>
            <a:endParaRPr lang="et-EE" dirty="0"/>
          </a:p>
        </p:txBody>
      </p:sp>
      <p:sp>
        <p:nvSpPr>
          <p:cNvPr id="6" name="Teksti kohatäide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t-EE" dirty="0" err="1" smtClean="0"/>
              <a:t>Suureõieline</a:t>
            </a:r>
            <a:r>
              <a:rPr lang="et-EE" dirty="0" smtClean="0"/>
              <a:t> mungalill</a:t>
            </a:r>
            <a:endParaRPr lang="et-EE" dirty="0"/>
          </a:p>
        </p:txBody>
      </p:sp>
      <p:sp>
        <p:nvSpPr>
          <p:cNvPr id="8" name="Teksti kohatäide 7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t-EE" dirty="0" smtClean="0"/>
              <a:t>Väike mungalill</a:t>
            </a:r>
            <a:endParaRPr lang="et-EE" dirty="0"/>
          </a:p>
        </p:txBody>
      </p:sp>
      <p:pic>
        <p:nvPicPr>
          <p:cNvPr id="20482" name="Picture 2" descr="http://www.permaculture.co.uk/image/view/245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788" y="2514112"/>
            <a:ext cx="5157787" cy="3666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6" name="Picture 6" descr="http://www.vrtnarstvo-globocnik.si/images/zelenjavne-sadike/ro%C5%BEe/kapucinka%20Ebony&amp;Ivory.PN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5053" y="2575471"/>
            <a:ext cx="4877481" cy="3543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80893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ealkiri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dirty="0" smtClean="0"/>
              <a:t>Mungalille raviomadused</a:t>
            </a:r>
            <a:endParaRPr lang="et-EE" dirty="0"/>
          </a:p>
        </p:txBody>
      </p:sp>
      <p:sp>
        <p:nvSpPr>
          <p:cNvPr id="8" name="Sisu kohatäide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t-EE" b="1" dirty="0" smtClean="0"/>
              <a:t>Parim looduslik vererõhu </a:t>
            </a:r>
            <a:r>
              <a:rPr lang="et-EE" b="1" dirty="0" err="1" smtClean="0"/>
              <a:t>alandaja</a:t>
            </a:r>
            <a:endParaRPr lang="et-EE" b="1" dirty="0" smtClean="0"/>
          </a:p>
          <a:p>
            <a:r>
              <a:rPr lang="et-EE" dirty="0" smtClean="0"/>
              <a:t>Maksa ja seedeelundkonna haiguste </a:t>
            </a:r>
            <a:r>
              <a:rPr lang="et-EE" dirty="0" err="1" smtClean="0"/>
              <a:t>leevendaja</a:t>
            </a:r>
            <a:endParaRPr lang="et-EE" dirty="0" smtClean="0"/>
          </a:p>
          <a:p>
            <a:r>
              <a:rPr lang="et-EE" dirty="0" smtClean="0"/>
              <a:t>Kolesterooli </a:t>
            </a:r>
            <a:r>
              <a:rPr lang="et-EE" dirty="0" err="1" smtClean="0"/>
              <a:t>alandaja</a:t>
            </a:r>
            <a:endParaRPr lang="et-EE" dirty="0" smtClean="0"/>
          </a:p>
          <a:p>
            <a:r>
              <a:rPr lang="et-EE" dirty="0" err="1" smtClean="0"/>
              <a:t>Oksüdatiivse</a:t>
            </a:r>
            <a:r>
              <a:rPr lang="et-EE" dirty="0" smtClean="0"/>
              <a:t> stressi </a:t>
            </a:r>
            <a:r>
              <a:rPr lang="et-EE" dirty="0" err="1" smtClean="0"/>
              <a:t>alandaja</a:t>
            </a:r>
            <a:endParaRPr lang="et-EE" dirty="0" smtClean="0"/>
          </a:p>
          <a:p>
            <a:r>
              <a:rPr lang="et-EE" dirty="0" smtClean="0"/>
              <a:t>Immuunsüsteemi </a:t>
            </a:r>
            <a:r>
              <a:rPr lang="et-EE" dirty="0" err="1" smtClean="0"/>
              <a:t>tugevdaja</a:t>
            </a:r>
            <a:endParaRPr lang="et-EE" dirty="0" smtClean="0"/>
          </a:p>
          <a:p>
            <a:r>
              <a:rPr lang="et-EE" dirty="0" smtClean="0"/>
              <a:t>Hormonaalse süsteemi </a:t>
            </a:r>
            <a:r>
              <a:rPr lang="et-EE" dirty="0" err="1" smtClean="0"/>
              <a:t>turgutaja</a:t>
            </a:r>
            <a:endParaRPr lang="et-EE" dirty="0" smtClean="0"/>
          </a:p>
          <a:p>
            <a:endParaRPr lang="et-EE" b="1" dirty="0"/>
          </a:p>
        </p:txBody>
      </p:sp>
    </p:spTree>
    <p:extLst>
      <p:ext uri="{BB962C8B-B14F-4D97-AF65-F5344CB8AC3E}">
        <p14:creationId xmlns:p14="http://schemas.microsoft.com/office/powerpoint/2010/main" val="42198352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alkiri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b="1" dirty="0" smtClean="0"/>
              <a:t>MUST  LEEDER 			</a:t>
            </a:r>
            <a:r>
              <a:rPr lang="et-EE" b="1" i="1" dirty="0" smtClean="0"/>
              <a:t> </a:t>
            </a:r>
            <a:r>
              <a:rPr lang="et-EE" b="1" i="1" dirty="0" err="1" smtClean="0"/>
              <a:t>Sambucus</a:t>
            </a:r>
            <a:r>
              <a:rPr lang="et-EE" b="1" i="1" dirty="0" smtClean="0"/>
              <a:t> </a:t>
            </a:r>
            <a:r>
              <a:rPr lang="et-EE" b="1" i="1" dirty="0" err="1" smtClean="0"/>
              <a:t>nigra</a:t>
            </a:r>
            <a:endParaRPr lang="et-EE" b="1" i="1" dirty="0"/>
          </a:p>
        </p:txBody>
      </p:sp>
      <p:pic>
        <p:nvPicPr>
          <p:cNvPr id="2050" name="Picture 2" descr="http://ak.rapina.ee/jaan/puuv/liik/vk/leeder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5108" y="1825625"/>
            <a:ext cx="5801784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87907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alkiri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b="1" dirty="0" smtClean="0"/>
              <a:t>MUSTA LEEDRI ÕITE RAVIOMADUSED</a:t>
            </a:r>
            <a:endParaRPr lang="et-EE" b="1" dirty="0"/>
          </a:p>
        </p:txBody>
      </p:sp>
      <p:sp>
        <p:nvSpPr>
          <p:cNvPr id="3" name="Sisu kohatäid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t-EE" b="1" dirty="0" smtClean="0"/>
              <a:t>Kuivatatud õied </a:t>
            </a:r>
            <a:r>
              <a:rPr lang="et-EE" dirty="0" smtClean="0"/>
              <a:t>külmetushaiguste vastu</a:t>
            </a:r>
          </a:p>
          <a:p>
            <a:r>
              <a:rPr lang="et-EE" dirty="0" smtClean="0"/>
              <a:t>Kopsupõletiku leevendav</a:t>
            </a:r>
          </a:p>
          <a:p>
            <a:r>
              <a:rPr lang="et-EE" dirty="0" smtClean="0"/>
              <a:t>Immuunsüsteemi </a:t>
            </a:r>
            <a:r>
              <a:rPr lang="et-EE" dirty="0" err="1" smtClean="0"/>
              <a:t>tugevdajad</a:t>
            </a:r>
            <a:endParaRPr lang="et-EE" dirty="0" smtClean="0"/>
          </a:p>
          <a:p>
            <a:r>
              <a:rPr lang="et-EE" dirty="0" smtClean="0"/>
              <a:t>Soodustab kuse eritust</a:t>
            </a:r>
          </a:p>
          <a:p>
            <a:r>
              <a:rPr lang="et-EE" dirty="0" smtClean="0"/>
              <a:t>Soodustab higi eritust</a:t>
            </a:r>
          </a:p>
          <a:p>
            <a:r>
              <a:rPr lang="et-EE" dirty="0" smtClean="0"/>
              <a:t>Reuma ravis</a:t>
            </a:r>
          </a:p>
          <a:p>
            <a:endParaRPr lang="et-EE" dirty="0"/>
          </a:p>
        </p:txBody>
      </p:sp>
    </p:spTree>
    <p:extLst>
      <p:ext uri="{BB962C8B-B14F-4D97-AF65-F5344CB8AC3E}">
        <p14:creationId xmlns:p14="http://schemas.microsoft.com/office/powerpoint/2010/main" val="25374907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alkiri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b="1" dirty="0" smtClean="0"/>
              <a:t>HARILIK SAIALILL 	</a:t>
            </a:r>
            <a:r>
              <a:rPr lang="et-EE" b="1" i="1" dirty="0" err="1" smtClean="0"/>
              <a:t>Calendula</a:t>
            </a:r>
            <a:r>
              <a:rPr lang="et-EE" b="1" i="1" dirty="0" smtClean="0"/>
              <a:t> </a:t>
            </a:r>
            <a:r>
              <a:rPr lang="et-EE" b="1" i="1" dirty="0" err="1" smtClean="0"/>
              <a:t>officinalis</a:t>
            </a:r>
            <a:endParaRPr lang="et-EE" b="1" i="1" dirty="0"/>
          </a:p>
        </p:txBody>
      </p:sp>
      <p:pic>
        <p:nvPicPr>
          <p:cNvPr id="1026" name="Picture 2" descr="http://www.tandmworldwide.com/medias/sys_tmwld/879811520105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0331" y="1825625"/>
            <a:ext cx="4351338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07847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ealkiri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b="1" dirty="0" smtClean="0"/>
              <a:t>SAIALILLEÕITE  RAVIOMADUSED</a:t>
            </a:r>
            <a:endParaRPr lang="et-EE" b="1" dirty="0"/>
          </a:p>
        </p:txBody>
      </p:sp>
      <p:sp>
        <p:nvSpPr>
          <p:cNvPr id="5" name="Sisu kohatäide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t-EE" b="1" dirty="0" smtClean="0"/>
              <a:t>Vähki ennetav ja pärssiv</a:t>
            </a:r>
          </a:p>
          <a:p>
            <a:r>
              <a:rPr lang="et-EE" dirty="0" smtClean="0"/>
              <a:t>Põletike vastane</a:t>
            </a:r>
          </a:p>
          <a:p>
            <a:r>
              <a:rPr lang="et-EE" dirty="0" smtClean="0"/>
              <a:t>Soodustab sapinõristust</a:t>
            </a:r>
          </a:p>
          <a:p>
            <a:r>
              <a:rPr lang="et-EE" dirty="0" smtClean="0"/>
              <a:t>Soodustab seedeelundkonna haavade paranemist</a:t>
            </a:r>
          </a:p>
          <a:p>
            <a:r>
              <a:rPr lang="et-EE" dirty="0" smtClean="0"/>
              <a:t>Tugevdab immuunsüsteemi</a:t>
            </a:r>
          </a:p>
          <a:p>
            <a:r>
              <a:rPr lang="et-EE" dirty="0" smtClean="0"/>
              <a:t>Vähendab </a:t>
            </a:r>
            <a:r>
              <a:rPr lang="et-EE" dirty="0" err="1" smtClean="0"/>
              <a:t>oksüdatiivset</a:t>
            </a:r>
            <a:r>
              <a:rPr lang="et-EE" dirty="0" smtClean="0"/>
              <a:t> stressi</a:t>
            </a:r>
            <a:endParaRPr lang="et-EE" dirty="0"/>
          </a:p>
        </p:txBody>
      </p:sp>
    </p:spTree>
    <p:extLst>
      <p:ext uri="{BB962C8B-B14F-4D97-AF65-F5344CB8AC3E}">
        <p14:creationId xmlns:p14="http://schemas.microsoft.com/office/powerpoint/2010/main" val="8854336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alkiri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b="1" dirty="0" smtClean="0"/>
              <a:t>HARILIK SIREL 		</a:t>
            </a:r>
            <a:r>
              <a:rPr lang="et-EE" b="1" i="1" dirty="0" err="1" smtClean="0"/>
              <a:t>Syringa</a:t>
            </a:r>
            <a:r>
              <a:rPr lang="et-EE" b="1" i="1" dirty="0" smtClean="0"/>
              <a:t> </a:t>
            </a:r>
            <a:r>
              <a:rPr lang="et-EE" b="1" i="1" dirty="0" err="1" smtClean="0"/>
              <a:t>vulgaris</a:t>
            </a:r>
            <a:endParaRPr lang="et-EE" b="1" i="1" dirty="0"/>
          </a:p>
        </p:txBody>
      </p:sp>
      <p:pic>
        <p:nvPicPr>
          <p:cNvPr id="1026" name="Picture 2" descr="http://briggsnsy.com/assets/photos/Original/SYR_vPresidentPoincar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5108" y="1825625"/>
            <a:ext cx="5801784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443567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alkiri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b="1" dirty="0" smtClean="0"/>
              <a:t>VIIRPUUD, ÕIED		</a:t>
            </a:r>
            <a:r>
              <a:rPr lang="et-EE" i="1" dirty="0" err="1"/>
              <a:t>Crataegus</a:t>
            </a:r>
            <a:endParaRPr lang="et-EE" b="1" i="1" dirty="0"/>
          </a:p>
        </p:txBody>
      </p:sp>
      <p:pic>
        <p:nvPicPr>
          <p:cNvPr id="3074" name="Picture 2" descr="http://upload.wikimedia.org/wikipedia/commons/d/d8/Crataegus-oxyacantha-flowers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7289" y="1825625"/>
            <a:ext cx="6517422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657020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alkiri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b="1" dirty="0" smtClean="0"/>
              <a:t>Viirpuuõied ravimina</a:t>
            </a:r>
            <a:endParaRPr lang="et-EE" b="1" dirty="0"/>
          </a:p>
        </p:txBody>
      </p:sp>
      <p:sp>
        <p:nvSpPr>
          <p:cNvPr id="3" name="Sisu kohatäid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t-EE" dirty="0" smtClean="0"/>
              <a:t>Kõrge </a:t>
            </a:r>
            <a:r>
              <a:rPr lang="et-EE" dirty="0" err="1" smtClean="0"/>
              <a:t>verereõhk</a:t>
            </a:r>
            <a:endParaRPr lang="et-EE" dirty="0" smtClean="0"/>
          </a:p>
          <a:p>
            <a:r>
              <a:rPr lang="et-EE" dirty="0" smtClean="0"/>
              <a:t>Peapööritus</a:t>
            </a:r>
          </a:p>
          <a:p>
            <a:r>
              <a:rPr lang="et-EE" dirty="0" err="1" smtClean="0"/>
              <a:t>Südamapekslemine</a:t>
            </a:r>
            <a:endParaRPr lang="et-EE" dirty="0" smtClean="0"/>
          </a:p>
          <a:p>
            <a:r>
              <a:rPr lang="et-EE" dirty="0" smtClean="0"/>
              <a:t>Infarkti taastusravi</a:t>
            </a:r>
          </a:p>
          <a:p>
            <a:r>
              <a:rPr lang="et-EE" dirty="0" smtClean="0"/>
              <a:t>Kolesterooli alandav</a:t>
            </a:r>
            <a:endParaRPr lang="et-EE" dirty="0"/>
          </a:p>
        </p:txBody>
      </p:sp>
    </p:spTree>
    <p:extLst>
      <p:ext uri="{BB962C8B-B14F-4D97-AF65-F5344CB8AC3E}">
        <p14:creationId xmlns:p14="http://schemas.microsoft.com/office/powerpoint/2010/main" val="189932068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alkiri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b="1" dirty="0" smtClean="0"/>
              <a:t>LÕOSILM EHK MEELESPEA      </a:t>
            </a:r>
            <a:r>
              <a:rPr lang="et-EE" i="1" dirty="0" err="1" smtClean="0"/>
              <a:t>Myosotis</a:t>
            </a:r>
            <a:endParaRPr lang="et-EE" b="1" dirty="0"/>
          </a:p>
        </p:txBody>
      </p:sp>
      <p:pic>
        <p:nvPicPr>
          <p:cNvPr id="10242" name="Picture 2" descr="http://upload.wikimedia.org/wikipedia/commons/7/73/Myosotis_victoria_dsc0089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5108" y="1825625"/>
            <a:ext cx="5801784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375586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alkiri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b="1" dirty="0" smtClean="0"/>
              <a:t>LÕOSILMA RAVIOMADUSED</a:t>
            </a:r>
            <a:endParaRPr lang="et-EE" b="1" dirty="0"/>
          </a:p>
        </p:txBody>
      </p:sp>
      <p:sp>
        <p:nvSpPr>
          <p:cNvPr id="3" name="Sisu kohatäid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t-EE" dirty="0" smtClean="0"/>
              <a:t>Hea rögalahtisti</a:t>
            </a:r>
          </a:p>
          <a:p>
            <a:r>
              <a:rPr lang="et-EE" dirty="0" smtClean="0"/>
              <a:t>Hea hingamisteede ravim</a:t>
            </a:r>
          </a:p>
          <a:p>
            <a:r>
              <a:rPr lang="et-EE" dirty="0" err="1" smtClean="0"/>
              <a:t>Oksüdatiivse</a:t>
            </a:r>
            <a:r>
              <a:rPr lang="et-EE" dirty="0" smtClean="0"/>
              <a:t> stressi </a:t>
            </a:r>
            <a:r>
              <a:rPr lang="et-EE" dirty="0" err="1" smtClean="0"/>
              <a:t>maandaja</a:t>
            </a:r>
            <a:endParaRPr lang="et-EE" dirty="0" smtClean="0"/>
          </a:p>
          <a:p>
            <a:r>
              <a:rPr lang="et-EE" dirty="0" smtClean="0"/>
              <a:t>Immuunsüsteemi </a:t>
            </a:r>
            <a:r>
              <a:rPr lang="et-EE" dirty="0" err="1" smtClean="0"/>
              <a:t>tugevdaja</a:t>
            </a:r>
            <a:endParaRPr lang="et-EE" dirty="0"/>
          </a:p>
        </p:txBody>
      </p:sp>
    </p:spTree>
    <p:extLst>
      <p:ext uri="{BB962C8B-B14F-4D97-AF65-F5344CB8AC3E}">
        <p14:creationId xmlns:p14="http://schemas.microsoft.com/office/powerpoint/2010/main" val="405961369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alkiri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t-EE" b="1" dirty="0" smtClean="0"/>
              <a:t/>
            </a:r>
            <a:br>
              <a:rPr lang="et-EE" b="1" dirty="0" smtClean="0"/>
            </a:br>
            <a:r>
              <a:rPr lang="et-EE" b="1" dirty="0" smtClean="0"/>
              <a:t>HARILIK KIRIKAKAR	</a:t>
            </a:r>
            <a:r>
              <a:rPr lang="et-EE" i="1" dirty="0"/>
              <a:t>Bellis </a:t>
            </a:r>
            <a:r>
              <a:rPr lang="et-EE" i="1" dirty="0" err="1"/>
              <a:t>perennis</a:t>
            </a:r>
            <a:r>
              <a:rPr lang="et-EE" dirty="0"/>
              <a:t/>
            </a:r>
            <a:br>
              <a:rPr lang="et-EE" dirty="0"/>
            </a:br>
            <a:endParaRPr lang="et-EE" b="1" dirty="0"/>
          </a:p>
        </p:txBody>
      </p:sp>
      <p:pic>
        <p:nvPicPr>
          <p:cNvPr id="8194" name="Picture 2" descr="http://www.benary.com/article-images/bellis-perennis-tasso-mix-d2670-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7741" y="1690688"/>
            <a:ext cx="6130343" cy="4698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970286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alkiri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b="1" dirty="0" smtClean="0"/>
              <a:t>KIRIKAKRA RAVIOMADUSED</a:t>
            </a:r>
            <a:endParaRPr lang="et-EE" b="1" dirty="0"/>
          </a:p>
        </p:txBody>
      </p:sp>
      <p:sp>
        <p:nvSpPr>
          <p:cNvPr id="3" name="Sisu kohatäid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t-EE" dirty="0" smtClean="0"/>
              <a:t>Soodustab sapi ja uriinieritust</a:t>
            </a:r>
          </a:p>
          <a:p>
            <a:r>
              <a:rPr lang="et-EE" dirty="0" smtClean="0"/>
              <a:t>Röga lahtistav</a:t>
            </a:r>
          </a:p>
          <a:p>
            <a:r>
              <a:rPr lang="et-EE" dirty="0" smtClean="0"/>
              <a:t>Põletikuvastased</a:t>
            </a:r>
          </a:p>
          <a:p>
            <a:r>
              <a:rPr lang="et-EE" dirty="0" smtClean="0"/>
              <a:t>Mähised aitavad liigesevalude vastu</a:t>
            </a:r>
            <a:endParaRPr lang="et-EE" dirty="0"/>
          </a:p>
        </p:txBody>
      </p:sp>
    </p:spTree>
    <p:extLst>
      <p:ext uri="{BB962C8B-B14F-4D97-AF65-F5344CB8AC3E}">
        <p14:creationId xmlns:p14="http://schemas.microsoft.com/office/powerpoint/2010/main" val="345773933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alkiri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b="1" dirty="0" smtClean="0"/>
              <a:t>PEIULILLED 					 </a:t>
            </a:r>
            <a:r>
              <a:rPr lang="et-EE" b="1" i="1" dirty="0" err="1" smtClean="0"/>
              <a:t>Tagetes</a:t>
            </a:r>
            <a:endParaRPr lang="et-EE" b="1" i="1" dirty="0"/>
          </a:p>
        </p:txBody>
      </p:sp>
      <p:pic>
        <p:nvPicPr>
          <p:cNvPr id="2050" name="Picture 2" descr="http://2.bp.blogspot.com/--BQhqlJlqq0/TrodHg6ERiI/AAAAAAAABKk/Vu25yvte1Ik/s1600/pildid+0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5108" y="1825625"/>
            <a:ext cx="5801784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564384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alkiri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b="1" dirty="0" smtClean="0"/>
              <a:t>PEIULILLEÕITE RAVIOMADUSED</a:t>
            </a:r>
            <a:endParaRPr lang="et-EE" b="1" dirty="0"/>
          </a:p>
        </p:txBody>
      </p:sp>
      <p:sp>
        <p:nvSpPr>
          <p:cNvPr id="3" name="Sisu kohatäid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t-EE" dirty="0"/>
              <a:t>Rahvameditsiinis kasutatakse peiulille õite vesitõmmist eelkõige kui </a:t>
            </a:r>
            <a:r>
              <a:rPr lang="et-EE" dirty="0" err="1"/>
              <a:t>kuseleajavat</a:t>
            </a:r>
            <a:r>
              <a:rPr lang="et-EE" dirty="0"/>
              <a:t>, higistamist soodustavat ja ussnugilisi väljutavat vahendit. </a:t>
            </a:r>
            <a:endParaRPr lang="et-EE" dirty="0" smtClean="0"/>
          </a:p>
          <a:p>
            <a:r>
              <a:rPr lang="et-EE" dirty="0" smtClean="0"/>
              <a:t>Lõunas </a:t>
            </a:r>
            <a:r>
              <a:rPr lang="et-EE" dirty="0"/>
              <a:t>on peiulill eriti populaarne lambalihatoitude maitsestamisel, kus peiulille kuivatatud õisi lisatakse lambalihale arvestusega 1 kerge supilusikatäis 1 kg toore liha kohta. </a:t>
            </a:r>
            <a:endParaRPr lang="et-EE" dirty="0" smtClean="0"/>
          </a:p>
          <a:p>
            <a:r>
              <a:rPr lang="et-EE" dirty="0" smtClean="0"/>
              <a:t>Peiulill </a:t>
            </a:r>
            <a:r>
              <a:rPr lang="et-EE" dirty="0"/>
              <a:t>on sobilik maitseaine  ka metslooma- või linnulihale. </a:t>
            </a:r>
            <a:endParaRPr lang="et-EE" dirty="0" smtClean="0"/>
          </a:p>
          <a:p>
            <a:r>
              <a:rPr lang="et-EE" dirty="0" smtClean="0"/>
              <a:t>Taignas </a:t>
            </a:r>
            <a:r>
              <a:rPr lang="et-EE" dirty="0"/>
              <a:t>asendab peiulill edukalt kallist safranit, värvides selle kuldkollaseks</a:t>
            </a:r>
          </a:p>
        </p:txBody>
      </p:sp>
    </p:spTree>
    <p:extLst>
      <p:ext uri="{BB962C8B-B14F-4D97-AF65-F5344CB8AC3E}">
        <p14:creationId xmlns:p14="http://schemas.microsoft.com/office/powerpoint/2010/main" val="172370513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alkiri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b="1" dirty="0" smtClean="0"/>
              <a:t>HARILIK VÕILILL 		</a:t>
            </a:r>
            <a:r>
              <a:rPr lang="et-EE" i="1" dirty="0" err="1" smtClean="0"/>
              <a:t>Taraxacum</a:t>
            </a:r>
            <a:r>
              <a:rPr lang="et-EE" i="1" dirty="0" smtClean="0"/>
              <a:t> </a:t>
            </a:r>
            <a:r>
              <a:rPr lang="et-EE" i="1" dirty="0" err="1" smtClean="0"/>
              <a:t>sp</a:t>
            </a:r>
            <a:r>
              <a:rPr lang="et-EE" i="1" dirty="0" smtClean="0"/>
              <a:t>.</a:t>
            </a:r>
            <a:br>
              <a:rPr lang="et-EE" i="1" dirty="0" smtClean="0"/>
            </a:br>
            <a:r>
              <a:rPr lang="et-EE" dirty="0" smtClean="0"/>
              <a:t> (Eestis 170 erinevat võililleliiki)</a:t>
            </a:r>
            <a:endParaRPr lang="et-EE" b="1" dirty="0"/>
          </a:p>
        </p:txBody>
      </p:sp>
      <p:pic>
        <p:nvPicPr>
          <p:cNvPr id="1026" name="Picture 2" descr="http://g2.nh.ee/images/pix/900x585/Qz6UZKSYrnQ/file61884480_da2af8a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8817" y="1825625"/>
            <a:ext cx="6694366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859080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alkiri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b="1" dirty="0" smtClean="0"/>
              <a:t>VÕILILLEÕITE RAVIOMADUSED</a:t>
            </a:r>
            <a:endParaRPr lang="et-EE" b="1" dirty="0"/>
          </a:p>
        </p:txBody>
      </p:sp>
      <p:sp>
        <p:nvSpPr>
          <p:cNvPr id="3" name="Sisu kohatäide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t-EE" dirty="0"/>
              <a:t>Rahvameditsiinis kutsutakse teda küll elu eliksiiriks, küll </a:t>
            </a:r>
            <a:r>
              <a:rPr lang="et-EE" dirty="0" err="1"/>
              <a:t>verepuhastajaks</a:t>
            </a:r>
            <a:r>
              <a:rPr lang="et-EE" dirty="0"/>
              <a:t>, </a:t>
            </a:r>
            <a:r>
              <a:rPr lang="et-EE" dirty="0" err="1"/>
              <a:t>kõhulahtistajaks</a:t>
            </a:r>
            <a:r>
              <a:rPr lang="et-EE" dirty="0"/>
              <a:t>, </a:t>
            </a:r>
            <a:r>
              <a:rPr lang="et-EE" dirty="0" err="1"/>
              <a:t>maksakorrastajaks</a:t>
            </a:r>
            <a:r>
              <a:rPr lang="et-EE" dirty="0"/>
              <a:t> ja väsimuse kõrvaldajaks</a:t>
            </a:r>
            <a:r>
              <a:rPr lang="et-EE" dirty="0" smtClean="0"/>
              <a:t>.</a:t>
            </a:r>
          </a:p>
          <a:p>
            <a:r>
              <a:rPr lang="et-EE" dirty="0" smtClean="0"/>
              <a:t>Soodustab </a:t>
            </a:r>
            <a:r>
              <a:rPr lang="et-EE" dirty="0"/>
              <a:t>sapieritust, lahustab sapikive, on hea kõhunäärmele ja kaksteistsõrmikule. </a:t>
            </a:r>
            <a:endParaRPr lang="et-EE" dirty="0" smtClean="0"/>
          </a:p>
          <a:p>
            <a:r>
              <a:rPr lang="et-EE" dirty="0" smtClean="0"/>
              <a:t>On </a:t>
            </a:r>
            <a:r>
              <a:rPr lang="et-EE" dirty="0"/>
              <a:t>hea podagra- ja reumavaevuste </a:t>
            </a:r>
            <a:r>
              <a:rPr lang="et-EE" dirty="0" err="1"/>
              <a:t>vähendaja</a:t>
            </a:r>
            <a:r>
              <a:rPr lang="et-EE" dirty="0"/>
              <a:t>. </a:t>
            </a:r>
            <a:endParaRPr lang="et-EE" dirty="0" smtClean="0"/>
          </a:p>
          <a:p>
            <a:r>
              <a:rPr lang="et-EE" dirty="0" smtClean="0"/>
              <a:t>Taim </a:t>
            </a:r>
            <a:r>
              <a:rPr lang="et-EE" dirty="0"/>
              <a:t>puhastab verd, vähendab kolesterooli, kehvveresust, vähendab verd vedeldades infarkti- ja insuldiohtu. </a:t>
            </a:r>
            <a:endParaRPr lang="et-EE" dirty="0" smtClean="0"/>
          </a:p>
          <a:p>
            <a:r>
              <a:rPr lang="et-EE" dirty="0" smtClean="0"/>
              <a:t>Reguleerib </a:t>
            </a:r>
            <a:r>
              <a:rPr lang="et-EE" dirty="0"/>
              <a:t>organismis veresuhkru taset. </a:t>
            </a:r>
          </a:p>
          <a:p>
            <a:r>
              <a:rPr lang="et-EE" dirty="0" smtClean="0"/>
              <a:t> </a:t>
            </a:r>
            <a:r>
              <a:rPr lang="et-EE" dirty="0"/>
              <a:t>Ametlikult loeti võilille ravimtaimede hulka 1961. aastal. </a:t>
            </a:r>
          </a:p>
        </p:txBody>
      </p:sp>
    </p:spTree>
    <p:extLst>
      <p:ext uri="{BB962C8B-B14F-4D97-AF65-F5344CB8AC3E}">
        <p14:creationId xmlns:p14="http://schemas.microsoft.com/office/powerpoint/2010/main" val="22118770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ealkiri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b="1" dirty="0" smtClean="0"/>
              <a:t>SIRELI RAVIOMADUSED</a:t>
            </a:r>
            <a:endParaRPr lang="et-EE" b="1" dirty="0"/>
          </a:p>
        </p:txBody>
      </p:sp>
      <p:sp>
        <p:nvSpPr>
          <p:cNvPr id="5" name="Sisu kohatäide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t-EE" dirty="0" smtClean="0"/>
              <a:t>Alandab kolesteroolitaset</a:t>
            </a:r>
          </a:p>
          <a:p>
            <a:r>
              <a:rPr lang="et-EE" dirty="0" smtClean="0"/>
              <a:t>Tugevdab immuunsüsteemi</a:t>
            </a:r>
          </a:p>
          <a:p>
            <a:r>
              <a:rPr lang="et-EE" dirty="0" smtClean="0"/>
              <a:t>Vähendab </a:t>
            </a:r>
            <a:r>
              <a:rPr lang="et-EE" dirty="0" err="1" smtClean="0"/>
              <a:t>oksüdatiivset</a:t>
            </a:r>
            <a:r>
              <a:rPr lang="et-EE" dirty="0" smtClean="0"/>
              <a:t> stressi</a:t>
            </a:r>
          </a:p>
          <a:p>
            <a:r>
              <a:rPr lang="et-EE" dirty="0" smtClean="0"/>
              <a:t>Soodustab röga eritust</a:t>
            </a:r>
          </a:p>
          <a:p>
            <a:r>
              <a:rPr lang="et-EE" dirty="0" smtClean="0"/>
              <a:t>Leevendab </a:t>
            </a:r>
            <a:r>
              <a:rPr lang="et-EE" dirty="0" err="1" smtClean="0"/>
              <a:t>bronhiaalastamat</a:t>
            </a:r>
            <a:endParaRPr lang="et-EE" dirty="0" smtClean="0"/>
          </a:p>
          <a:p>
            <a:r>
              <a:rPr lang="et-EE" dirty="0" smtClean="0"/>
              <a:t>Soodustab higistamist</a:t>
            </a:r>
          </a:p>
          <a:p>
            <a:r>
              <a:rPr lang="et-EE" dirty="0" smtClean="0"/>
              <a:t>Soodustab uriinieritumist</a:t>
            </a:r>
            <a:endParaRPr lang="et-EE" dirty="0"/>
          </a:p>
        </p:txBody>
      </p:sp>
    </p:spTree>
    <p:extLst>
      <p:ext uri="{BB962C8B-B14F-4D97-AF65-F5344CB8AC3E}">
        <p14:creationId xmlns:p14="http://schemas.microsoft.com/office/powerpoint/2010/main" val="265904635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ealkiri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t-EE" b="1" dirty="0" smtClean="0"/>
              <a:t>ÕIED, MIDA VÕIB VEEL JULGELT SÜÜA </a:t>
            </a:r>
            <a:endParaRPr lang="et-EE" b="1" dirty="0"/>
          </a:p>
        </p:txBody>
      </p:sp>
      <p:sp>
        <p:nvSpPr>
          <p:cNvPr id="5" name="Alapealkiri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239158535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alkiri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b="1" dirty="0" smtClean="0"/>
              <a:t>LILLHERNES        </a:t>
            </a:r>
            <a:r>
              <a:rPr lang="et-EE" i="1" dirty="0" err="1" smtClean="0"/>
              <a:t>Lathyrus</a:t>
            </a:r>
            <a:r>
              <a:rPr lang="et-EE" i="1" dirty="0" smtClean="0"/>
              <a:t> </a:t>
            </a:r>
            <a:r>
              <a:rPr lang="et-EE" i="1" dirty="0" err="1" smtClean="0"/>
              <a:t>odoratus</a:t>
            </a:r>
            <a:endParaRPr lang="et-EE" b="1" i="1" dirty="0"/>
          </a:p>
        </p:txBody>
      </p:sp>
      <p:pic>
        <p:nvPicPr>
          <p:cNvPr id="11268" name="Picture 4" descr="http://www.jungleseeds.com/images/SweetPeaSpencer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9707" y="1825625"/>
            <a:ext cx="3449588" cy="4872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http://www.englishsweetpeas.co.uk/images/sweet_pea_spencer_all_colour_mix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799" y="1825625"/>
            <a:ext cx="3705015" cy="4940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277468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alkiri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b="1" dirty="0" smtClean="0"/>
              <a:t>KRÜSANTEEMID			</a:t>
            </a:r>
            <a:r>
              <a:rPr lang="et-EE" i="1" dirty="0" err="1" smtClean="0"/>
              <a:t>Chrysanthemum</a:t>
            </a:r>
            <a:endParaRPr lang="et-EE" b="1" dirty="0"/>
          </a:p>
        </p:txBody>
      </p:sp>
      <p:pic>
        <p:nvPicPr>
          <p:cNvPr id="12290" name="Picture 2" descr="http://f6.pmo.ee/f/2013/07/18/1905370t81hb95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3042" y="2009103"/>
            <a:ext cx="8624968" cy="3966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990241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alkiri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t-EE" b="1" dirty="0" smtClean="0"/>
              <a:t/>
            </a:r>
            <a:br>
              <a:rPr lang="et-EE" b="1" dirty="0" smtClean="0"/>
            </a:br>
            <a:r>
              <a:rPr lang="et-EE" b="1" dirty="0" smtClean="0"/>
              <a:t>KUNINGKEPP			</a:t>
            </a:r>
            <a:r>
              <a:rPr lang="et-EE" i="1" dirty="0" err="1" smtClean="0"/>
              <a:t>Oenothera</a:t>
            </a:r>
            <a:r>
              <a:rPr lang="et-EE" dirty="0"/>
              <a:t/>
            </a:r>
            <a:br>
              <a:rPr lang="et-EE" dirty="0"/>
            </a:br>
            <a:endParaRPr lang="et-EE" b="1" dirty="0"/>
          </a:p>
        </p:txBody>
      </p:sp>
      <p:pic>
        <p:nvPicPr>
          <p:cNvPr id="9218" name="Picture 2" descr="http://static2.album.ee/files/813/0/large_20325065_BlhE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9726" y="1825625"/>
            <a:ext cx="5812547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903916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alkiri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b="1" dirty="0" smtClean="0"/>
              <a:t>MUGULBEGOONIA </a:t>
            </a:r>
            <a:r>
              <a:rPr lang="et-EE" i="1" dirty="0" err="1" smtClean="0"/>
              <a:t>Begonia</a:t>
            </a:r>
            <a:r>
              <a:rPr lang="et-EE" i="1" dirty="0" smtClean="0"/>
              <a:t> X </a:t>
            </a:r>
            <a:r>
              <a:rPr lang="et-EE" i="1" dirty="0" err="1" smtClean="0"/>
              <a:t>tuberhybrida</a:t>
            </a:r>
            <a:endParaRPr lang="et-EE" b="1" i="1" dirty="0"/>
          </a:p>
        </p:txBody>
      </p:sp>
      <p:pic>
        <p:nvPicPr>
          <p:cNvPr id="13318" name="Picture 6" descr="http://g1.nh.ee/images/pix/900x585/iCAZh-ecQek/dbe0b521da6a746c25-6664836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9256" y="1571223"/>
            <a:ext cx="7220159" cy="4693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321757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alkiri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b="1" dirty="0" smtClean="0"/>
              <a:t>GLADIOOL		</a:t>
            </a:r>
            <a:r>
              <a:rPr lang="et-EE" i="1" dirty="0" err="1" smtClean="0"/>
              <a:t>Gladiolus</a:t>
            </a:r>
            <a:r>
              <a:rPr lang="et-EE" b="1" dirty="0" smtClean="0"/>
              <a:t>	</a:t>
            </a:r>
            <a:endParaRPr lang="et-EE" b="1" dirty="0"/>
          </a:p>
        </p:txBody>
      </p:sp>
      <p:pic>
        <p:nvPicPr>
          <p:cNvPr id="14338" name="Picture 2" descr="http://ak.rapina.ee/katrinu/gladiool/gladiool_foto3_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884554"/>
            <a:ext cx="10515600" cy="4233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istkülik 3"/>
          <p:cNvSpPr/>
          <p:nvPr/>
        </p:nvSpPr>
        <p:spPr>
          <a:xfrm>
            <a:off x="5533987" y="3244334"/>
            <a:ext cx="11240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t-EE" dirty="0" smtClean="0"/>
              <a:t>(</a:t>
            </a:r>
            <a:r>
              <a:rPr lang="et-EE" i="1" dirty="0" err="1" smtClean="0"/>
              <a:t>Gladiolus</a:t>
            </a:r>
            <a:endParaRPr lang="et-EE" dirty="0"/>
          </a:p>
        </p:txBody>
      </p:sp>
    </p:spTree>
    <p:extLst>
      <p:ext uri="{BB962C8B-B14F-4D97-AF65-F5344CB8AC3E}">
        <p14:creationId xmlns:p14="http://schemas.microsoft.com/office/powerpoint/2010/main" val="199798492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alkiri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b="1" dirty="0" smtClean="0"/>
              <a:t>REBASESABA EHK AMARANT   </a:t>
            </a:r>
            <a:r>
              <a:rPr lang="et-EE" dirty="0" err="1" smtClean="0"/>
              <a:t>Amaranthus</a:t>
            </a:r>
            <a:endParaRPr lang="et-EE" b="1" dirty="0"/>
          </a:p>
        </p:txBody>
      </p:sp>
      <p:sp>
        <p:nvSpPr>
          <p:cNvPr id="4" name="Teksti kohatäid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t-EE" dirty="0" smtClean="0"/>
              <a:t>Verev rebasehein</a:t>
            </a:r>
            <a:endParaRPr lang="et-EE" dirty="0"/>
          </a:p>
        </p:txBody>
      </p:sp>
      <p:sp>
        <p:nvSpPr>
          <p:cNvPr id="6" name="Teksti kohatäide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t-EE" dirty="0" smtClean="0"/>
              <a:t>Kolmevärviline </a:t>
            </a:r>
            <a:r>
              <a:rPr lang="et-EE" dirty="0" err="1" smtClean="0"/>
              <a:t>rebashein</a:t>
            </a:r>
            <a:endParaRPr lang="et-EE" dirty="0"/>
          </a:p>
        </p:txBody>
      </p:sp>
      <p:pic>
        <p:nvPicPr>
          <p:cNvPr id="15362" name="Picture 2" descr="http://upload.wikimedia.org/wikipedia/commons/4/43/3836_-_Amaranthus_caudatus_%28Zieramaranth%2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957" y="2505075"/>
            <a:ext cx="2449859" cy="3684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http://www.seedman.com/image/2970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7765" y="2579688"/>
            <a:ext cx="2857500" cy="3609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962225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alkiri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b="1" dirty="0" smtClean="0"/>
              <a:t>FUKSIAD					</a:t>
            </a:r>
            <a:r>
              <a:rPr lang="et-EE" i="1" dirty="0" err="1" smtClean="0"/>
              <a:t>Fuchsia</a:t>
            </a:r>
            <a:endParaRPr lang="et-EE" b="1" dirty="0"/>
          </a:p>
        </p:txBody>
      </p:sp>
      <p:pic>
        <p:nvPicPr>
          <p:cNvPr id="16386" name="Picture 2" descr="http://static1.fotoalbum.ee/fotoalbum/0/888/088877381eb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5108" y="1825625"/>
            <a:ext cx="5801784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971874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alkiri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b="1" dirty="0" smtClean="0"/>
              <a:t>PÄEVALIILIAD			</a:t>
            </a:r>
            <a:r>
              <a:rPr lang="et-EE" i="1" dirty="0" err="1" smtClean="0"/>
              <a:t>Hemerocallis</a:t>
            </a:r>
            <a:endParaRPr lang="et-EE" b="1" dirty="0"/>
          </a:p>
        </p:txBody>
      </p:sp>
      <p:pic>
        <p:nvPicPr>
          <p:cNvPr id="17410" name="Picture 2" descr="http://212.47.219.162/dynamic/timg/c/0/c0b8627b25e7edc91096f88d36cc413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3675" y="1825625"/>
            <a:ext cx="5804650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istkülik 3"/>
          <p:cNvSpPr/>
          <p:nvPr/>
        </p:nvSpPr>
        <p:spPr>
          <a:xfrm>
            <a:off x="5400072" y="3244334"/>
            <a:ext cx="13918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t-EE" i="1" dirty="0" err="1" smtClean="0"/>
              <a:t>Hemerocallis</a:t>
            </a:r>
            <a:endParaRPr lang="et-EE" dirty="0"/>
          </a:p>
        </p:txBody>
      </p:sp>
    </p:spTree>
    <p:extLst>
      <p:ext uri="{BB962C8B-B14F-4D97-AF65-F5344CB8AC3E}">
        <p14:creationId xmlns:p14="http://schemas.microsoft.com/office/powerpoint/2010/main" val="372779777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alkiri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dirty="0" smtClean="0"/>
              <a:t> </a:t>
            </a:r>
            <a:r>
              <a:rPr lang="et-EE" b="1" dirty="0" smtClean="0"/>
              <a:t>TALINELK EHK HABENELK  </a:t>
            </a:r>
            <a:r>
              <a:rPr lang="et-EE" i="1" dirty="0" err="1" smtClean="0"/>
              <a:t>Dianthus</a:t>
            </a:r>
            <a:r>
              <a:rPr lang="et-EE" i="1" dirty="0" smtClean="0"/>
              <a:t> </a:t>
            </a:r>
            <a:r>
              <a:rPr lang="et-EE" i="1" dirty="0" err="1" smtClean="0"/>
              <a:t>barbatus</a:t>
            </a:r>
            <a:endParaRPr lang="et-EE" b="1" i="1" dirty="0"/>
          </a:p>
        </p:txBody>
      </p:sp>
      <p:pic>
        <p:nvPicPr>
          <p:cNvPr id="18442" name="Picture 10" descr="http://cdn.hgtvgardens.com/dims4/GRDN/8c5ef10/2147483647/resize/616x/quality/90/?url=http%3A%2F%2Fcdn.hgtvgardens.com%2F6c%2F9a%2F4d6eda3348b1851015a1c93564ef%2F4013_13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2299" y="1825625"/>
            <a:ext cx="5727402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83417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alkiri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b="1" dirty="0" smtClean="0"/>
              <a:t>HARILIK NURMENUKK  </a:t>
            </a:r>
            <a:r>
              <a:rPr lang="et-EE" b="1" i="1" dirty="0" err="1" smtClean="0"/>
              <a:t>Primula</a:t>
            </a:r>
            <a:r>
              <a:rPr lang="et-EE" b="1" i="1" dirty="0" smtClean="0"/>
              <a:t> </a:t>
            </a:r>
            <a:r>
              <a:rPr lang="et-EE" b="1" i="1" dirty="0" err="1" smtClean="0"/>
              <a:t>veris</a:t>
            </a:r>
            <a:endParaRPr lang="et-EE" b="1" i="1" dirty="0"/>
          </a:p>
        </p:txBody>
      </p:sp>
      <p:pic>
        <p:nvPicPr>
          <p:cNvPr id="2050" name="Picture 2" descr="http://rahvatarkustevaramu.weebly.com/uploads/1/5/4/0/15408806/6625484_orig.jpe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6664" y="1837055"/>
            <a:ext cx="5795651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107791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alkiri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b="1" dirty="0" smtClean="0"/>
              <a:t>AEDKANNIKE EHK VÕÕRASEMA</a:t>
            </a:r>
            <a:br>
              <a:rPr lang="et-EE" b="1" dirty="0" smtClean="0"/>
            </a:br>
            <a:r>
              <a:rPr lang="et-EE" i="1" dirty="0" err="1" smtClean="0"/>
              <a:t>Viola</a:t>
            </a:r>
            <a:r>
              <a:rPr lang="et-EE" i="1" dirty="0" smtClean="0"/>
              <a:t> </a:t>
            </a:r>
            <a:r>
              <a:rPr lang="et-EE" i="1" dirty="0"/>
              <a:t>x </a:t>
            </a:r>
            <a:r>
              <a:rPr lang="et-EE" i="1" dirty="0" err="1" smtClean="0"/>
              <a:t>wiittrockiana</a:t>
            </a:r>
            <a:r>
              <a:rPr lang="et-EE" dirty="0"/>
              <a:t> </a:t>
            </a:r>
            <a:endParaRPr lang="et-EE" b="1" dirty="0"/>
          </a:p>
        </p:txBody>
      </p:sp>
      <p:pic>
        <p:nvPicPr>
          <p:cNvPr id="19458" name="Picture 2" descr="http://www.seemnemaailm.ee/userfiles/Aedkannike-Atlas-Giants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896" y="1825625"/>
            <a:ext cx="6552207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166232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alkiri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b="1" dirty="0" smtClean="0"/>
              <a:t>MUSTKÖÖMEN</a:t>
            </a:r>
            <a:r>
              <a:rPr lang="et-EE" dirty="0" smtClean="0"/>
              <a:t> 				</a:t>
            </a:r>
            <a:r>
              <a:rPr lang="et-EE" i="1" dirty="0" err="1" smtClean="0"/>
              <a:t>Nigella</a:t>
            </a:r>
            <a:endParaRPr lang="et-EE" i="1" dirty="0"/>
          </a:p>
        </p:txBody>
      </p:sp>
      <p:pic>
        <p:nvPicPr>
          <p:cNvPr id="21506" name="Picture 2" descr="http://growingwithsuttons.diy.com/sc/im/pd/FLSNIG14529rt_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75" y="1858169"/>
            <a:ext cx="4286250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470718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alkiri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b="1" dirty="0" smtClean="0"/>
              <a:t>HARILIK RUKKILILL	</a:t>
            </a:r>
            <a:r>
              <a:rPr lang="et-EE" i="1" dirty="0" err="1" smtClean="0"/>
              <a:t>Centaurea</a:t>
            </a:r>
            <a:r>
              <a:rPr lang="et-EE" i="1" dirty="0" smtClean="0"/>
              <a:t> </a:t>
            </a:r>
            <a:r>
              <a:rPr lang="et-EE" i="1" dirty="0" err="1"/>
              <a:t>cyanus</a:t>
            </a:r>
            <a:endParaRPr lang="et-EE" b="1" i="1" dirty="0"/>
          </a:p>
        </p:txBody>
      </p:sp>
      <p:pic>
        <p:nvPicPr>
          <p:cNvPr id="22530" name="Picture 2" descr="http://www.plantpost.eu/images/preview3/Lilleseemned/K11095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75" y="1858169"/>
            <a:ext cx="4286250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20357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alkiri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b="1" dirty="0" smtClean="0"/>
              <a:t>AEDFLOKS EHK AEDLEEKILILL</a:t>
            </a:r>
            <a:br>
              <a:rPr lang="et-EE" b="1" dirty="0" smtClean="0"/>
            </a:br>
            <a:r>
              <a:rPr lang="et-EE" b="1" dirty="0" smtClean="0"/>
              <a:t>  </a:t>
            </a:r>
            <a:r>
              <a:rPr lang="et-EE" b="1" i="1" dirty="0" err="1" smtClean="0"/>
              <a:t>Phlox</a:t>
            </a:r>
            <a:r>
              <a:rPr lang="et-EE" b="1" i="1" dirty="0" smtClean="0"/>
              <a:t> </a:t>
            </a:r>
            <a:r>
              <a:rPr lang="et-EE" b="1" i="1" dirty="0" err="1" smtClean="0"/>
              <a:t>paniculata</a:t>
            </a:r>
            <a:endParaRPr lang="et-EE" b="1" i="1" dirty="0"/>
          </a:p>
        </p:txBody>
      </p:sp>
      <p:pic>
        <p:nvPicPr>
          <p:cNvPr id="1026" name="Picture 2" descr="https://katob427.files.wordpress.com/2013/07/033-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8840" y="1825624"/>
            <a:ext cx="7300580" cy="4736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64839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alkiri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b="1" dirty="0" smtClean="0"/>
              <a:t>NURMENUKUÕITE RAVIOMADUSED</a:t>
            </a:r>
            <a:endParaRPr lang="et-EE" b="1" dirty="0"/>
          </a:p>
        </p:txBody>
      </p:sp>
      <p:sp>
        <p:nvSpPr>
          <p:cNvPr id="3" name="Sisu kohatäid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t-EE" dirty="0" smtClean="0"/>
              <a:t>100 g kuni 400 mg C-vitamiini (lehtedes kuni 700 mg)</a:t>
            </a:r>
          </a:p>
          <a:p>
            <a:r>
              <a:rPr lang="et-EE" b="1" dirty="0" err="1" smtClean="0"/>
              <a:t>Õietee</a:t>
            </a:r>
            <a:r>
              <a:rPr lang="et-EE" b="1" dirty="0" smtClean="0"/>
              <a:t> parim reumavahend</a:t>
            </a:r>
          </a:p>
          <a:p>
            <a:r>
              <a:rPr lang="et-EE" dirty="0" smtClean="0"/>
              <a:t>Tugevdab südant</a:t>
            </a:r>
          </a:p>
          <a:p>
            <a:r>
              <a:rPr lang="et-EE" dirty="0" smtClean="0"/>
              <a:t>Ravib köha</a:t>
            </a:r>
          </a:p>
          <a:p>
            <a:r>
              <a:rPr lang="et-EE" dirty="0" smtClean="0"/>
              <a:t>Alandab palavikku</a:t>
            </a:r>
          </a:p>
          <a:p>
            <a:endParaRPr lang="et-EE" b="1" dirty="0"/>
          </a:p>
        </p:txBody>
      </p:sp>
    </p:spTree>
    <p:extLst>
      <p:ext uri="{BB962C8B-B14F-4D97-AF65-F5344CB8AC3E}">
        <p14:creationId xmlns:p14="http://schemas.microsoft.com/office/powerpoint/2010/main" val="26430807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alkiri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t-EE" b="1" dirty="0" smtClean="0"/>
              <a:t/>
            </a:r>
            <a:br>
              <a:rPr lang="et-EE" b="1" dirty="0" smtClean="0"/>
            </a:br>
            <a:r>
              <a:rPr lang="et-EE" b="1" dirty="0" smtClean="0"/>
              <a:t>ANGERVAKS</a:t>
            </a:r>
            <a:r>
              <a:rPr lang="et-EE" dirty="0" smtClean="0"/>
              <a:t> 		</a:t>
            </a:r>
            <a:r>
              <a:rPr lang="et-EE" i="1" dirty="0" err="1"/>
              <a:t>Filipendula</a:t>
            </a:r>
            <a:r>
              <a:rPr lang="et-EE" i="1" dirty="0"/>
              <a:t> </a:t>
            </a:r>
            <a:r>
              <a:rPr lang="et-EE" i="1" dirty="0" err="1"/>
              <a:t>ulmaria</a:t>
            </a:r>
            <a:r>
              <a:rPr lang="et-EE" dirty="0"/>
              <a:t> </a:t>
            </a:r>
            <a:br>
              <a:rPr lang="et-EE" dirty="0"/>
            </a:br>
            <a:endParaRPr lang="et-EE" dirty="0"/>
          </a:p>
        </p:txBody>
      </p:sp>
      <p:pic>
        <p:nvPicPr>
          <p:cNvPr id="3074" name="Picture 2" descr="http://upload.wikimedia.org/wikipedia/commons/5/5d/Filipendula-ulmaria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0360" y="1686033"/>
            <a:ext cx="5501640" cy="3961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9236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alkiri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b="1" dirty="0" smtClean="0"/>
              <a:t>ANGERVAKSAÕITE RAVIOMADUSED</a:t>
            </a:r>
            <a:endParaRPr lang="et-EE" b="1" dirty="0"/>
          </a:p>
        </p:txBody>
      </p:sp>
      <p:sp>
        <p:nvSpPr>
          <p:cNvPr id="3" name="Sisu kohatäid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t-EE" b="1" dirty="0" smtClean="0"/>
              <a:t>Looduslik aspiriin</a:t>
            </a:r>
          </a:p>
          <a:p>
            <a:r>
              <a:rPr lang="et-EE" dirty="0" smtClean="0"/>
              <a:t>Kõhulahtisus</a:t>
            </a:r>
          </a:p>
          <a:p>
            <a:r>
              <a:rPr lang="et-EE" dirty="0" smtClean="0"/>
              <a:t>Reumaatilised haigused</a:t>
            </a:r>
          </a:p>
          <a:p>
            <a:r>
              <a:rPr lang="et-EE" dirty="0" smtClean="0"/>
              <a:t>Podagra</a:t>
            </a:r>
          </a:p>
          <a:p>
            <a:r>
              <a:rPr lang="et-EE" dirty="0" smtClean="0"/>
              <a:t>Higistamist soodustav</a:t>
            </a:r>
          </a:p>
          <a:p>
            <a:r>
              <a:rPr lang="et-EE" dirty="0" smtClean="0"/>
              <a:t>Vähendab südame kloppimist</a:t>
            </a:r>
          </a:p>
          <a:p>
            <a:r>
              <a:rPr lang="et-EE" dirty="0" smtClean="0"/>
              <a:t>Soodustab head sügavat und</a:t>
            </a:r>
          </a:p>
          <a:p>
            <a:r>
              <a:rPr lang="et-EE" dirty="0" smtClean="0"/>
              <a:t>Vähendab lihaste krampe</a:t>
            </a:r>
            <a:endParaRPr lang="et-EE" dirty="0"/>
          </a:p>
        </p:txBody>
      </p:sp>
    </p:spTree>
    <p:extLst>
      <p:ext uri="{BB962C8B-B14F-4D97-AF65-F5344CB8AC3E}">
        <p14:creationId xmlns:p14="http://schemas.microsoft.com/office/powerpoint/2010/main" val="33138450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alkiri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t-EE" b="1" dirty="0" smtClean="0"/>
              <a:t/>
            </a:r>
            <a:br>
              <a:rPr lang="et-EE" b="1" dirty="0" smtClean="0"/>
            </a:br>
            <a:r>
              <a:rPr lang="et-EE" b="1" dirty="0" smtClean="0"/>
              <a:t>TOKKROOS EHK ALTEE   </a:t>
            </a:r>
            <a:r>
              <a:rPr lang="et-EE" i="1" dirty="0" err="1"/>
              <a:t>Althaea</a:t>
            </a:r>
            <a:r>
              <a:rPr lang="et-EE" i="1" dirty="0"/>
              <a:t> </a:t>
            </a:r>
            <a:r>
              <a:rPr lang="et-EE" i="1" dirty="0" err="1"/>
              <a:t>rosea</a:t>
            </a:r>
            <a:r>
              <a:rPr lang="et-EE" dirty="0"/>
              <a:t/>
            </a:r>
            <a:br>
              <a:rPr lang="et-EE" dirty="0"/>
            </a:br>
            <a:endParaRPr lang="et-EE" b="1" dirty="0"/>
          </a:p>
        </p:txBody>
      </p:sp>
      <p:pic>
        <p:nvPicPr>
          <p:cNvPr id="4098" name="Picture 2" descr="http://plantinfo.co.za/admin/uploads/plant/1395233221_Alcea%20Rosea%20main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8380" y="1793558"/>
            <a:ext cx="6095570" cy="4043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97655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alkiri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dirty="0" smtClean="0"/>
              <a:t>TOKKROOSIÕITE RAVIOMADUSED</a:t>
            </a:r>
            <a:endParaRPr lang="et-EE" dirty="0"/>
          </a:p>
        </p:txBody>
      </p:sp>
      <p:sp>
        <p:nvSpPr>
          <p:cNvPr id="3" name="Sisu kohatäid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t-EE" dirty="0" smtClean="0"/>
              <a:t>Leevendab kurguvalu</a:t>
            </a:r>
          </a:p>
          <a:p>
            <a:r>
              <a:rPr lang="et-EE" dirty="0" smtClean="0"/>
              <a:t>Leevendab maovalu</a:t>
            </a:r>
          </a:p>
          <a:p>
            <a:r>
              <a:rPr lang="et-EE" dirty="0" smtClean="0"/>
              <a:t>Parandab seedetegevust</a:t>
            </a:r>
          </a:p>
          <a:p>
            <a:r>
              <a:rPr lang="et-EE" dirty="0" smtClean="0"/>
              <a:t>Seedeelundkonna põletikud</a:t>
            </a:r>
          </a:p>
          <a:p>
            <a:r>
              <a:rPr lang="et-EE" dirty="0" smtClean="0"/>
              <a:t>Immuunsüsteemi </a:t>
            </a:r>
            <a:r>
              <a:rPr lang="et-EE" dirty="0" err="1" smtClean="0"/>
              <a:t>tugevdaja</a:t>
            </a:r>
            <a:endParaRPr lang="et-EE" dirty="0"/>
          </a:p>
        </p:txBody>
      </p:sp>
    </p:spTree>
    <p:extLst>
      <p:ext uri="{BB962C8B-B14F-4D97-AF65-F5344CB8AC3E}">
        <p14:creationId xmlns:p14="http://schemas.microsoft.com/office/powerpoint/2010/main" val="8631583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'i kujundu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</TotalTime>
  <Words>413</Words>
  <Application>Microsoft Office PowerPoint</Application>
  <PresentationFormat>Laiekraan</PresentationFormat>
  <Paragraphs>129</Paragraphs>
  <Slides>43</Slides>
  <Notes>0</Notes>
  <HiddenSlides>0</HiddenSlides>
  <MMClips>0</MMClips>
  <ScaleCrop>false</ScaleCrop>
  <HeadingPairs>
    <vt:vector size="6" baseType="variant">
      <vt:variant>
        <vt:lpstr>Kasutatud fondid</vt:lpstr>
      </vt:variant>
      <vt:variant>
        <vt:i4>3</vt:i4>
      </vt:variant>
      <vt:variant>
        <vt:lpstr>Kujundus</vt:lpstr>
      </vt:variant>
      <vt:variant>
        <vt:i4>1</vt:i4>
      </vt:variant>
      <vt:variant>
        <vt:lpstr>Slaidipealkirjad</vt:lpstr>
      </vt:variant>
      <vt:variant>
        <vt:i4>43</vt:i4>
      </vt:variant>
    </vt:vector>
  </HeadingPairs>
  <TitlesOfParts>
    <vt:vector size="47" baseType="lpstr">
      <vt:lpstr>Arial</vt:lpstr>
      <vt:lpstr>Calibri</vt:lpstr>
      <vt:lpstr>Calibri Light</vt:lpstr>
      <vt:lpstr>Office'i kujundus</vt:lpstr>
      <vt:lpstr>SÖÖDAVAD JA TERVISLIKUD ÕIED</vt:lpstr>
      <vt:lpstr>HARILIK SIREL   Syringa vulgaris</vt:lpstr>
      <vt:lpstr>SIRELI RAVIOMADUSED</vt:lpstr>
      <vt:lpstr>HARILIK NURMENUKK  Primula veris</vt:lpstr>
      <vt:lpstr>NURMENUKUÕITE RAVIOMADUSED</vt:lpstr>
      <vt:lpstr> ANGERVAKS   Filipendula ulmaria  </vt:lpstr>
      <vt:lpstr>ANGERVAKSAÕITE RAVIOMADUSED</vt:lpstr>
      <vt:lpstr> TOKKROOS EHK ALTEE   Althaea rosea </vt:lpstr>
      <vt:lpstr>TOKKROOSIÕITE RAVIOMADUSED</vt:lpstr>
      <vt:lpstr>AED-RAUDÜRT   Verbena hybrida</vt:lpstr>
      <vt:lpstr>RAUDÜRDI RAVIOMADUSED</vt:lpstr>
      <vt:lpstr> KELLUKAD     Campanula </vt:lpstr>
      <vt:lpstr>KELLUKATE RAVIOMADUSED</vt:lpstr>
      <vt:lpstr> MUNGALILL    Tropaeolum  </vt:lpstr>
      <vt:lpstr>Mungalille raviomadused</vt:lpstr>
      <vt:lpstr>MUST  LEEDER     Sambucus nigra</vt:lpstr>
      <vt:lpstr>MUSTA LEEDRI ÕITE RAVIOMADUSED</vt:lpstr>
      <vt:lpstr>HARILIK SAIALILL  Calendula officinalis</vt:lpstr>
      <vt:lpstr>SAIALILLEÕITE  RAVIOMADUSED</vt:lpstr>
      <vt:lpstr>VIIRPUUD, ÕIED  Crataegus</vt:lpstr>
      <vt:lpstr>Viirpuuõied ravimina</vt:lpstr>
      <vt:lpstr>LÕOSILM EHK MEELESPEA      Myosotis</vt:lpstr>
      <vt:lpstr>LÕOSILMA RAVIOMADUSED</vt:lpstr>
      <vt:lpstr> HARILIK KIRIKAKAR Bellis perennis </vt:lpstr>
      <vt:lpstr>KIRIKAKRA RAVIOMADUSED</vt:lpstr>
      <vt:lpstr>PEIULILLED       Tagetes</vt:lpstr>
      <vt:lpstr>PEIULILLEÕITE RAVIOMADUSED</vt:lpstr>
      <vt:lpstr>HARILIK VÕILILL   Taraxacum sp.  (Eestis 170 erinevat võililleliiki)</vt:lpstr>
      <vt:lpstr>VÕILILLEÕITE RAVIOMADUSED</vt:lpstr>
      <vt:lpstr>ÕIED, MIDA VÕIB VEEL JULGELT SÜÜA </vt:lpstr>
      <vt:lpstr>LILLHERNES        Lathyrus odoratus</vt:lpstr>
      <vt:lpstr>KRÜSANTEEMID   Chrysanthemum</vt:lpstr>
      <vt:lpstr> KUNINGKEPP   Oenothera </vt:lpstr>
      <vt:lpstr>MUGULBEGOONIA Begonia X tuberhybrida</vt:lpstr>
      <vt:lpstr>GLADIOOL  Gladiolus </vt:lpstr>
      <vt:lpstr>REBASESABA EHK AMARANT   Amaranthus</vt:lpstr>
      <vt:lpstr>FUKSIAD     Fuchsia</vt:lpstr>
      <vt:lpstr>PÄEVALIILIAD   Hemerocallis</vt:lpstr>
      <vt:lpstr> TALINELK EHK HABENELK  Dianthus barbatus</vt:lpstr>
      <vt:lpstr>AEDKANNIKE EHK VÕÕRASEMA Viola x wiittrockiana </vt:lpstr>
      <vt:lpstr>MUSTKÖÖMEN     Nigella</vt:lpstr>
      <vt:lpstr>HARILIK RUKKILILL Centaurea cyanus</vt:lpstr>
      <vt:lpstr>AEDFLOKS EHK AEDLEEKILILL   Phlox paniculata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SÖÖDAVAD JA TERVISLIKUD ÕIED</dc:title>
  <dc:creator>Toivo Niiberg</dc:creator>
  <cp:lastModifiedBy>Toivo Niiberg</cp:lastModifiedBy>
  <cp:revision>26</cp:revision>
  <dcterms:created xsi:type="dcterms:W3CDTF">2015-04-15T09:08:46Z</dcterms:created>
  <dcterms:modified xsi:type="dcterms:W3CDTF">2015-05-20T10:37:03Z</dcterms:modified>
</cp:coreProperties>
</file>